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3" r:id="rId4"/>
    <p:sldId id="267" r:id="rId5"/>
    <p:sldId id="268" r:id="rId6"/>
    <p:sldId id="269" r:id="rId7"/>
    <p:sldId id="270" r:id="rId8"/>
  </p:sldIdLst>
  <p:sldSz cx="12192000" cy="6858000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FFCCCC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78612-201E-47C3-8F35-B8204B4517C6}" type="datetimeFigureOut">
              <a:rPr lang="en-GB" smtClean="0"/>
              <a:t>10/01/2020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879FF-3DD1-4B81-A6E1-3D12E67A0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152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6295F-1129-44D1-9668-7B2F14E7B5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5E8756-902A-4C87-82FC-542094595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F4EE1-8509-4D01-A27C-AEEEEC61C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A4B28-60BA-40A7-B515-0D6281DDD20B}" type="datetime1">
              <a:rPr lang="en-GB" smtClean="0"/>
              <a:t>10/01/2020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03380-A4BC-42DE-A61C-1D3B6AC39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23006-EEC4-438F-8AD6-6239BD549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282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FE969-3D5C-4704-BFD1-2033FDD43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AEBE8-38F2-40BE-8E4A-08B659100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BE138-511B-40F4-8952-AB2854171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19F97-361A-4C8C-9F15-8634C75B66DC}" type="datetime1">
              <a:rPr lang="en-GB" smtClean="0"/>
              <a:t>10/01/2020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F3DA2-D81C-438C-92B9-D893AD378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CD099-B2A9-4275-9C25-D84ACF3D1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746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92CA2-F210-489A-8634-08C8A0F37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B72AD-1C9C-4100-B715-3E8C6CBE6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AE8CE-C545-499E-AE37-26392D31B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DCF05-BE0E-425C-8422-800F0F586F30}" type="datetime1">
              <a:rPr lang="en-GB" smtClean="0"/>
              <a:t>10/01/2020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32048-85D5-4692-B8C4-F0C049312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69452-AEA2-4665-B538-668E2F5B9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26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0FEE-3EA7-470A-BE66-C5EAEF591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9B789-03CA-41F7-AEEE-87285D4D9A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5967FF-84E6-4ADF-B21E-54B0AFC30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DCA592-39C9-4FC3-B486-F5089CF1B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A19B-DC61-416E-9CE3-45A14F65CDD4}" type="datetime1">
              <a:rPr lang="en-GB" smtClean="0"/>
              <a:t>10/01/2020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BBFB7-BE6F-481D-83E9-6C064E105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1958B-7F09-4CF9-8145-A7E1A27D1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625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B69D8-E02E-4205-BA86-B3B04D93E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27BA7-5178-4835-9CCB-2D8A6CF11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EFAE6B-2B5B-43A0-9CB5-5257D395B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57D714-4880-4DC2-99A9-9EB54910C4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C2F561-7D66-4A4B-ACBD-B209E4A525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558719-94CC-4B98-B58D-7E84B364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820BF-B2CD-48F7-A59B-7BEF5FAEB6F8}" type="datetime1">
              <a:rPr lang="en-GB" smtClean="0"/>
              <a:t>10/01/2020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F77F6B-008F-44E1-9DBE-F067A5101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34BF86-0543-4D02-931C-B772DE205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814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2B999-9EE2-414B-97B6-6976B8FC7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715A15-6E32-45FA-AB91-28021CAE5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7B34-EC65-4214-BB20-DA6F0629E789}" type="datetime1">
              <a:rPr lang="en-GB" smtClean="0"/>
              <a:t>10/01/2020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EACF1F-D117-46E4-B992-29BF6C4FD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835C77-F9F2-4DEA-B898-3985A277F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436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C4E688-C522-4B5E-8267-A575EB091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5ECD5-C61B-4190-BD5A-BB7E4CEC1875}" type="datetime1">
              <a:rPr lang="en-GB" smtClean="0"/>
              <a:t>10/01/2020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81BCAF-1E09-4B06-B366-85310ADF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9F43E-0F3B-4540-848C-B011C4F66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490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52691-9A22-431E-8FDC-2AF7A1DFD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18E72-13A8-4A6E-8110-85DBD530E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77448-7369-4CF1-BA69-6753A8CFEB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87EC46-2ABD-4409-9F4D-F0EDFEAAC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1438-C29B-48A7-89FC-04EBD18486BE}" type="datetime1">
              <a:rPr lang="en-GB" smtClean="0"/>
              <a:t>10/01/2020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7D5DC2-4DDD-4013-BDE7-BF54CFDF2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16158A-75EE-492E-BCA7-6A207872A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937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261B8-00F8-49DB-999F-76AB7949B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825760-0D9D-4485-84B8-C3BAF4E286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F9EF7-B45C-458F-AF5E-8F8E56B42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72536F-A294-47DD-8146-67F7B5B96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C45D-AAE7-44DF-A613-12318AF542AB}" type="datetime1">
              <a:rPr lang="en-GB" smtClean="0"/>
              <a:t>10/01/2020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83B190-6024-4090-812E-1DC250222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F5D61C-9DE7-450B-B17C-1BEEF76C9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44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8B762-4375-484D-A881-12805059E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82D57D-1C2D-45B9-8589-7CB9E08C0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27B25-090F-4EAE-A7C6-1AE0E9E16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E2EDC-7FA6-40C8-9BB0-81E409EE0F2C}" type="datetime1">
              <a:rPr lang="en-GB" smtClean="0"/>
              <a:t>10/01/2020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95F13-B4A8-435C-AFA5-F0963F978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4A5E8-FA5D-4563-8EE4-4171435D7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65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543C61-0C79-483B-B027-4874AAC003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CEF8F6-5B52-4822-BA9C-99A9E4B8C6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FDDB8-9BE7-499F-A9A8-DD29E937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6205-8E41-448F-8B3E-E7AE78262D0A}" type="datetime1">
              <a:rPr lang="en-GB" smtClean="0"/>
              <a:t>10/01/2020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D739B-E206-4929-95F8-845DD20B2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7B9A2-48B0-45A6-A3F4-CE62C40C2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588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38399E-8D68-4592-862E-7E7F8B8F3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5DF38-CC84-4EAF-957E-A5BB8DA0C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153AB-BBC1-4ACF-8371-662D5D4C5A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2F697-3E24-4A88-A98D-0CC11C5487CC}" type="datetime1">
              <a:rPr lang="en-GB" smtClean="0"/>
              <a:t>10/01/2020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E7DCD-CD39-4C38-B265-8F969B0B7B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C758A-143D-47D5-8BD3-12013B92EA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368FB-4D55-4605-86F7-EEDFCC714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732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875204-EA9E-4CD0-AECD-BCEE24CD8559}"/>
              </a:ext>
            </a:extLst>
          </p:cNvPr>
          <p:cNvSpPr/>
          <p:nvPr/>
        </p:nvSpPr>
        <p:spPr>
          <a:xfrm>
            <a:off x="5974813" y="3244334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5E280A-8C0A-49A4-9A02-D85052C9C822}"/>
              </a:ext>
            </a:extLst>
          </p:cNvPr>
          <p:cNvSpPr/>
          <p:nvPr/>
        </p:nvSpPr>
        <p:spPr>
          <a:xfrm>
            <a:off x="5974813" y="3244334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3BE1D7-266F-4EA8-A730-53C22A5F4CC4}"/>
              </a:ext>
            </a:extLst>
          </p:cNvPr>
          <p:cNvSpPr txBox="1"/>
          <p:nvPr/>
        </p:nvSpPr>
        <p:spPr>
          <a:xfrm>
            <a:off x="142009" y="2109852"/>
            <a:ext cx="332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70C0"/>
                </a:solidFill>
              </a:rPr>
              <a:t>1.3 Leadership of Change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3F9C11-1372-4493-8A4F-1C864F54CF30}"/>
              </a:ext>
            </a:extLst>
          </p:cNvPr>
          <p:cNvSpPr txBox="1"/>
          <p:nvPr/>
        </p:nvSpPr>
        <p:spPr>
          <a:xfrm>
            <a:off x="4348822" y="1814098"/>
            <a:ext cx="4009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CC3300"/>
                </a:solidFill>
              </a:rPr>
              <a:t>2.3 Learning, Teaching </a:t>
            </a:r>
          </a:p>
          <a:p>
            <a:pPr algn="ctr"/>
            <a:r>
              <a:rPr lang="en-GB" sz="2400" dirty="0">
                <a:solidFill>
                  <a:srgbClr val="CC3300"/>
                </a:solidFill>
              </a:rPr>
              <a:t>&amp; Assessment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87B8A7-681E-4ACD-849A-DC0269B70A1D}"/>
              </a:ext>
            </a:extLst>
          </p:cNvPr>
          <p:cNvSpPr txBox="1"/>
          <p:nvPr/>
        </p:nvSpPr>
        <p:spPr>
          <a:xfrm>
            <a:off x="8612031" y="1891735"/>
            <a:ext cx="3647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9900"/>
                </a:solidFill>
              </a:rPr>
              <a:t>3.1 Wellbeing, Equality </a:t>
            </a:r>
          </a:p>
          <a:p>
            <a:pPr algn="ctr"/>
            <a:r>
              <a:rPr lang="en-GB" sz="2400" dirty="0">
                <a:solidFill>
                  <a:srgbClr val="009900"/>
                </a:solidFill>
              </a:rPr>
              <a:t>&amp; Inclusion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E2D873-93C9-4637-AE07-710B9A3E9CE4}"/>
              </a:ext>
            </a:extLst>
          </p:cNvPr>
          <p:cNvCxnSpPr>
            <a:cxnSpLocks/>
          </p:cNvCxnSpPr>
          <p:nvPr/>
        </p:nvCxnSpPr>
        <p:spPr>
          <a:xfrm>
            <a:off x="6093068" y="1613595"/>
            <a:ext cx="0" cy="30773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ight Bracket 11">
            <a:extLst>
              <a:ext uri="{FF2B5EF4-FFF2-40B4-BE49-F238E27FC236}">
                <a16:creationId xmlns:a16="http://schemas.microsoft.com/office/drawing/2014/main" id="{647CE95B-5408-4C14-9A62-FB400103F6A2}"/>
              </a:ext>
            </a:extLst>
          </p:cNvPr>
          <p:cNvSpPr/>
          <p:nvPr/>
        </p:nvSpPr>
        <p:spPr>
          <a:xfrm rot="5400000">
            <a:off x="5691447" y="-860498"/>
            <a:ext cx="566732" cy="10379155"/>
          </a:xfrm>
          <a:prstGeom prst="rightBracket">
            <a:avLst>
              <a:gd name="adj" fmla="val 0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033CDE-B174-4C80-BED0-3DFCFD770299}"/>
              </a:ext>
            </a:extLst>
          </p:cNvPr>
          <p:cNvSpPr txBox="1"/>
          <p:nvPr/>
        </p:nvSpPr>
        <p:spPr>
          <a:xfrm>
            <a:off x="4139089" y="4930039"/>
            <a:ext cx="4040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9900"/>
                </a:solidFill>
              </a:rPr>
              <a:t>3.1 Attainment &amp; Achievement</a:t>
            </a:r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A3BE0BCA-13F7-4A73-A3F8-627599C6C117}"/>
              </a:ext>
            </a:extLst>
          </p:cNvPr>
          <p:cNvSpPr/>
          <p:nvPr/>
        </p:nvSpPr>
        <p:spPr>
          <a:xfrm rot="16200000">
            <a:off x="5874607" y="-3675967"/>
            <a:ext cx="436921" cy="10999168"/>
          </a:xfrm>
          <a:prstGeom prst="rightBracke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D4E9B0-1949-45DE-ADF7-FC0ACDB2BE88}"/>
              </a:ext>
            </a:extLst>
          </p:cNvPr>
          <p:cNvSpPr txBox="1"/>
          <p:nvPr/>
        </p:nvSpPr>
        <p:spPr>
          <a:xfrm>
            <a:off x="-99187" y="2476053"/>
            <a:ext cx="4009290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GB" sz="2400" dirty="0"/>
              <a:t>Empowering everyone: staff, young people, partners, parents in our community to improve outcomes for pupils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2EBA5E-CFC2-4A77-AA06-07A7B1ED62BD}"/>
              </a:ext>
            </a:extLst>
          </p:cNvPr>
          <p:cNvSpPr txBox="1"/>
          <p:nvPr/>
        </p:nvSpPr>
        <p:spPr>
          <a:xfrm>
            <a:off x="4667019" y="2527791"/>
            <a:ext cx="3465164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GB" sz="2400" dirty="0"/>
              <a:t>Improving the quality and consistency of learning &amp; teaching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CF45F7-001B-4492-A81D-94A7241DA2D9}"/>
              </a:ext>
            </a:extLst>
          </p:cNvPr>
          <p:cNvSpPr txBox="1"/>
          <p:nvPr/>
        </p:nvSpPr>
        <p:spPr>
          <a:xfrm>
            <a:off x="9980762" y="2338146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D93D70-6272-4C0F-9BBA-C19F5AC404AA}"/>
              </a:ext>
            </a:extLst>
          </p:cNvPr>
          <p:cNvSpPr txBox="1"/>
          <p:nvPr/>
        </p:nvSpPr>
        <p:spPr>
          <a:xfrm>
            <a:off x="8426108" y="2493360"/>
            <a:ext cx="3765892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GB" sz="2400" dirty="0"/>
              <a:t>Focusing on making sure that all pupils are supported and have the opportunity to succeed 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67F3A5-7850-4269-B681-2233794224F1}"/>
              </a:ext>
            </a:extLst>
          </p:cNvPr>
          <p:cNvSpPr txBox="1"/>
          <p:nvPr/>
        </p:nvSpPr>
        <p:spPr>
          <a:xfrm>
            <a:off x="4213927" y="5322466"/>
            <a:ext cx="3819658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GB" sz="2400" dirty="0"/>
              <a:t>Increasing all pupils’ levels of attainment and achievement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4A7DEC-FE7F-4BC5-9937-20744540C874}"/>
              </a:ext>
            </a:extLst>
          </p:cNvPr>
          <p:cNvSpPr txBox="1"/>
          <p:nvPr/>
        </p:nvSpPr>
        <p:spPr>
          <a:xfrm>
            <a:off x="3471960" y="-76817"/>
            <a:ext cx="50763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dirty="0">
                <a:solidFill>
                  <a:srgbClr val="C00000"/>
                </a:solidFill>
              </a:rPr>
              <a:t>Nurturing Big Ambitions</a:t>
            </a:r>
          </a:p>
          <a:p>
            <a:pPr algn="ctr"/>
            <a:r>
              <a:rPr lang="en-GB" sz="3600" dirty="0">
                <a:solidFill>
                  <a:srgbClr val="C00000"/>
                </a:solidFill>
              </a:rPr>
              <a:t>The Drummond Challenge</a:t>
            </a:r>
          </a:p>
          <a:p>
            <a:pPr algn="ctr"/>
            <a:r>
              <a:rPr lang="en-GB" sz="2400" dirty="0">
                <a:solidFill>
                  <a:srgbClr val="C00000"/>
                </a:solidFill>
              </a:rPr>
              <a:t>Improvement framework</a:t>
            </a: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7C20AF15-B56D-4D37-A1BD-BE028F3A7027}"/>
              </a:ext>
            </a:extLst>
          </p:cNvPr>
          <p:cNvSpPr/>
          <p:nvPr/>
        </p:nvSpPr>
        <p:spPr>
          <a:xfrm>
            <a:off x="5892732" y="4612446"/>
            <a:ext cx="301924" cy="34253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52F0210-CE7F-4FA6-8E50-82E1FA2F3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967" y="4335955"/>
            <a:ext cx="1695106" cy="239775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E517C3-E18C-434B-916A-A26F1BCDD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37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3" grpId="0"/>
      <p:bldP spid="15" grpId="0"/>
      <p:bldP spid="16" grpId="0"/>
      <p:bldP spid="18" grpId="0"/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723BC62-BCAB-4AF1-BD58-55B5245C6E10}"/>
              </a:ext>
            </a:extLst>
          </p:cNvPr>
          <p:cNvSpPr txBox="1"/>
          <p:nvPr/>
        </p:nvSpPr>
        <p:spPr>
          <a:xfrm>
            <a:off x="1312018" y="2768073"/>
            <a:ext cx="2292294" cy="7386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1400" dirty="0"/>
              <a:t>4. Improve the pace, challenge and rigour in learning from S1-S6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B90D24-2AB7-4200-BF7C-ABBC6B8B863E}"/>
              </a:ext>
            </a:extLst>
          </p:cNvPr>
          <p:cNvSpPr txBox="1"/>
          <p:nvPr/>
        </p:nvSpPr>
        <p:spPr>
          <a:xfrm>
            <a:off x="1312772" y="3792802"/>
            <a:ext cx="2292294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1400" dirty="0"/>
              <a:t>5. </a:t>
            </a:r>
            <a:r>
              <a:rPr lang="en-GB" sz="1400" b="1" dirty="0">
                <a:solidFill>
                  <a:srgbClr val="C00000"/>
                </a:solidFill>
              </a:rPr>
              <a:t>Rigorous universal and targeted tracking &amp; monitoring of attainment from S1-S6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951368-4457-44E9-8A9A-5918209C700D}"/>
              </a:ext>
            </a:extLst>
          </p:cNvPr>
          <p:cNvSpPr txBox="1"/>
          <p:nvPr/>
        </p:nvSpPr>
        <p:spPr>
          <a:xfrm>
            <a:off x="1312771" y="4954616"/>
            <a:ext cx="2291664" cy="7386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1400" dirty="0"/>
              <a:t>6. Exemplify our vision of </a:t>
            </a:r>
            <a:r>
              <a:rPr lang="en-GB" sz="1400" b="1" dirty="0">
                <a:solidFill>
                  <a:srgbClr val="C00000"/>
                </a:solidFill>
              </a:rPr>
              <a:t>Big Ambitions</a:t>
            </a:r>
            <a:r>
              <a:rPr lang="en-GB" sz="1400" dirty="0">
                <a:solidFill>
                  <a:srgbClr val="C00000"/>
                </a:solidFill>
              </a:rPr>
              <a:t> </a:t>
            </a:r>
            <a:r>
              <a:rPr lang="en-GB" sz="1400" dirty="0"/>
              <a:t>and high expectations for all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F1F87-8BFD-49A9-80C4-47FBA89D38D7}"/>
              </a:ext>
            </a:extLst>
          </p:cNvPr>
          <p:cNvSpPr txBox="1"/>
          <p:nvPr/>
        </p:nvSpPr>
        <p:spPr>
          <a:xfrm>
            <a:off x="1312771" y="360353"/>
            <a:ext cx="2292294" cy="95410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1400" dirty="0"/>
              <a:t>1. NIF &amp; CEC priority 3: Improvement in children and young people’s health &amp; wellbeing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AAE133-99F8-406B-A45D-5084B46C4FFB}"/>
              </a:ext>
            </a:extLst>
          </p:cNvPr>
          <p:cNvSpPr/>
          <p:nvPr/>
        </p:nvSpPr>
        <p:spPr>
          <a:xfrm rot="16200000">
            <a:off x="-2579390" y="2844224"/>
            <a:ext cx="6490596" cy="1169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1400" b="1" dirty="0"/>
              <a:t>SCHOOL IMPROVEMENT PLAN</a:t>
            </a:r>
          </a:p>
          <a:p>
            <a:pPr algn="ctr"/>
            <a:r>
              <a:rPr lang="en-GB" sz="1400" b="1" dirty="0"/>
              <a:t>RAISE ATTAINMENT: </a:t>
            </a:r>
            <a:r>
              <a:rPr lang="en-GB" sz="1400" b="1" dirty="0">
                <a:solidFill>
                  <a:srgbClr val="C00000"/>
                </a:solidFill>
              </a:rPr>
              <a:t>The Drummond Challenge 2019-20</a:t>
            </a:r>
          </a:p>
          <a:p>
            <a:r>
              <a:rPr lang="en-GB" sz="1400" dirty="0"/>
              <a:t>NIF &amp; CEC priority 1: Improve attainment, particularly in literacy &amp; numeracy</a:t>
            </a:r>
          </a:p>
          <a:p>
            <a:pPr algn="ctr"/>
            <a:r>
              <a:rPr lang="en-GB" sz="1400" dirty="0"/>
              <a:t>NIF &amp; CEC priority 2: Close the attainment gap between the most and least disadvantaged young people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987077-CABB-4CE9-812B-CAE8A4214D35}"/>
              </a:ext>
            </a:extLst>
          </p:cNvPr>
          <p:cNvSpPr txBox="1"/>
          <p:nvPr/>
        </p:nvSpPr>
        <p:spPr>
          <a:xfrm>
            <a:off x="3697929" y="230418"/>
            <a:ext cx="6424850" cy="27699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Staff CLPL on Paul Dix; Restorative Conversations; Classroom Management to embed Ready to Learn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FDFB9B-F2F0-4FA7-B480-81BCC9487613}"/>
              </a:ext>
            </a:extLst>
          </p:cNvPr>
          <p:cNvSpPr txBox="1"/>
          <p:nvPr/>
        </p:nvSpPr>
        <p:spPr>
          <a:xfrm>
            <a:off x="3697927" y="2454581"/>
            <a:ext cx="6424842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Establish L&amp;T team with driving and sharing best practice as the professional enquiry focus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BE1E97-6B18-4129-9F7B-F10322AF6616}"/>
              </a:ext>
            </a:extLst>
          </p:cNvPr>
          <p:cNvSpPr txBox="1"/>
          <p:nvPr/>
        </p:nvSpPr>
        <p:spPr>
          <a:xfrm>
            <a:off x="3697927" y="3301055"/>
            <a:ext cx="6424840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Improve differentiation in every classroom, particularly to challenge the more able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3B0289-8E57-4BA4-87A0-A076DA657022}"/>
              </a:ext>
            </a:extLst>
          </p:cNvPr>
          <p:cNvSpPr txBox="1"/>
          <p:nvPr/>
        </p:nvSpPr>
        <p:spPr>
          <a:xfrm>
            <a:off x="3697928" y="1246310"/>
            <a:ext cx="6424847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Develop a consistent whole school system using trios to share best classroom experience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043DBE-F9EC-42B6-9CEE-B10F2C181AEB}"/>
              </a:ext>
            </a:extLst>
          </p:cNvPr>
          <p:cNvSpPr txBox="1"/>
          <p:nvPr/>
        </p:nvSpPr>
        <p:spPr>
          <a:xfrm>
            <a:off x="3697930" y="4250720"/>
            <a:ext cx="6424837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Develop whole school systems to use data (ACEL, SNSA, Insight &amp; SQA) and systems (Edict, </a:t>
            </a:r>
            <a:r>
              <a:rPr lang="en-GB" sz="1200" dirty="0" err="1"/>
              <a:t>Seemis</a:t>
            </a:r>
            <a:r>
              <a:rPr lang="en-GB" sz="1200" dirty="0"/>
              <a:t> &amp; Insight) effectively at all levels of school to identify and target young people at risk of under/ not attaining; set STAN targets using Insight data; monitor progression; </a:t>
            </a:r>
            <a:r>
              <a:rPr lang="en-GB" sz="1200" b="1" dirty="0">
                <a:solidFill>
                  <a:srgbClr val="C00000"/>
                </a:solidFill>
              </a:rPr>
              <a:t>no child leaves my class with nothing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185E5B-4C1C-49A7-995E-CA34793A42EA}"/>
              </a:ext>
            </a:extLst>
          </p:cNvPr>
          <p:cNvSpPr txBox="1"/>
          <p:nvPr/>
        </p:nvSpPr>
        <p:spPr>
          <a:xfrm>
            <a:off x="3697928" y="559820"/>
            <a:ext cx="6424849" cy="27699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Achieve RRS Silver Award to embed our Vision and Values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B35C85-8CBF-4F81-BA6F-6AD8C19CE921}"/>
              </a:ext>
            </a:extLst>
          </p:cNvPr>
          <p:cNvSpPr txBox="1"/>
          <p:nvPr/>
        </p:nvSpPr>
        <p:spPr>
          <a:xfrm>
            <a:off x="3697927" y="2789938"/>
            <a:ext cx="6424841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Continue to improve the pace, challenge, rigour and NQ skills in the BGE to improve NQ attainment: all learners must be Level 5 ready by the end of S3. Ensure S3 is used as transition to Senior Phase.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3B51BD-EDFC-4E1F-AC62-EA3501F3DD07}"/>
              </a:ext>
            </a:extLst>
          </p:cNvPr>
          <p:cNvSpPr txBox="1"/>
          <p:nvPr/>
        </p:nvSpPr>
        <p:spPr>
          <a:xfrm>
            <a:off x="3697929" y="3931057"/>
            <a:ext cx="6424838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Improve whole school attendance and punctuality using STAN targets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C83948-A08B-4302-A4BF-67E14C1FE6D6}"/>
              </a:ext>
            </a:extLst>
          </p:cNvPr>
          <p:cNvSpPr txBox="1"/>
          <p:nvPr/>
        </p:nvSpPr>
        <p:spPr>
          <a:xfrm>
            <a:off x="3702116" y="5483762"/>
            <a:ext cx="6420651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Expansive coursing and exam presentation policy- no child held back, no child left behind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64C1BF-D916-4E95-82A0-89460B5B218D}"/>
              </a:ext>
            </a:extLst>
          </p:cNvPr>
          <p:cNvSpPr txBox="1"/>
          <p:nvPr/>
        </p:nvSpPr>
        <p:spPr>
          <a:xfrm>
            <a:off x="3702117" y="5814235"/>
            <a:ext cx="6420650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Continue to research &amp; develop a curriculum that allows all learners to attain </a:t>
            </a:r>
            <a:r>
              <a:rPr lang="en-GB" sz="1200" dirty="0" err="1"/>
              <a:t>eg</a:t>
            </a:r>
            <a:r>
              <a:rPr lang="en-GB" sz="1200" dirty="0"/>
              <a:t> Level 5 and Level 6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ADA363-2FAF-4AFB-B159-5AF07DC2D02C}"/>
              </a:ext>
            </a:extLst>
          </p:cNvPr>
          <p:cNvSpPr txBox="1"/>
          <p:nvPr/>
        </p:nvSpPr>
        <p:spPr>
          <a:xfrm>
            <a:off x="3697929" y="1599500"/>
            <a:ext cx="6424846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Consistent implementation of literacy strategy of 10 minutes reading in class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9E5EA9D-B4EF-4B38-8834-BBE5E27AAB3C}"/>
              </a:ext>
            </a:extLst>
          </p:cNvPr>
          <p:cNvSpPr txBox="1"/>
          <p:nvPr/>
        </p:nvSpPr>
        <p:spPr>
          <a:xfrm>
            <a:off x="3697929" y="882702"/>
            <a:ext cx="6424848" cy="27699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Develop a merits system to recognise and promote young people’s engagement &amp; participation (SIG)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5EA057-ECE5-44BD-B5FC-D7950912ED46}"/>
              </a:ext>
            </a:extLst>
          </p:cNvPr>
          <p:cNvSpPr txBox="1"/>
          <p:nvPr/>
        </p:nvSpPr>
        <p:spPr>
          <a:xfrm>
            <a:off x="3702116" y="5147606"/>
            <a:ext cx="6420651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Improve the quantity of literacy and numeracy awards at the highest level using STAN targets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73D904F-03E7-4C52-B8CD-0039690ACF2E}"/>
              </a:ext>
            </a:extLst>
          </p:cNvPr>
          <p:cNvSpPr txBox="1"/>
          <p:nvPr/>
        </p:nvSpPr>
        <p:spPr>
          <a:xfrm>
            <a:off x="3697928" y="1941253"/>
            <a:ext cx="6424845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Improve the quality of L&amp;T in line with Edinburgh Learns L&amp;T policy; consistent implementation of Drummond’s L&amp;T vision &amp; 4 phase model including active learning &amp; </a:t>
            </a:r>
            <a:r>
              <a:rPr lang="en-GB" sz="1200" dirty="0" err="1"/>
              <a:t>AiFL</a:t>
            </a:r>
            <a:endParaRPr lang="en-GB" sz="12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4E3F94B-B36B-4812-9E66-91B3E5733411}"/>
              </a:ext>
            </a:extLst>
          </p:cNvPr>
          <p:cNvSpPr txBox="1"/>
          <p:nvPr/>
        </p:nvSpPr>
        <p:spPr>
          <a:xfrm>
            <a:off x="1312771" y="5819157"/>
            <a:ext cx="2291664" cy="954107"/>
          </a:xfrm>
          <a:prstGeom prst="rect">
            <a:avLst/>
          </a:prstGeom>
          <a:solidFill>
            <a:srgbClr val="CC99FF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1400" dirty="0"/>
              <a:t>7. NIF &amp; CEC priority 4: Improve employability skills and sustained positive destinations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9B653F5-2C7F-41D6-B04B-84850913DA69}"/>
              </a:ext>
            </a:extLst>
          </p:cNvPr>
          <p:cNvSpPr txBox="1"/>
          <p:nvPr/>
        </p:nvSpPr>
        <p:spPr>
          <a:xfrm>
            <a:off x="3702118" y="6150391"/>
            <a:ext cx="6420649" cy="276999"/>
          </a:xfrm>
          <a:prstGeom prst="rect">
            <a:avLst/>
          </a:prstGeom>
          <a:solidFill>
            <a:srgbClr val="CC99FF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Embed CES in every department by May 2020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4906100-9A14-43AC-9DA9-A56CA58D2FC5}"/>
              </a:ext>
            </a:extLst>
          </p:cNvPr>
          <p:cNvSpPr txBox="1"/>
          <p:nvPr/>
        </p:nvSpPr>
        <p:spPr>
          <a:xfrm>
            <a:off x="3702120" y="6496265"/>
            <a:ext cx="6420647" cy="276999"/>
          </a:xfrm>
          <a:prstGeom prst="rect">
            <a:avLst/>
          </a:prstGeom>
          <a:solidFill>
            <a:srgbClr val="CC99FF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Continue to develop clearer learner pathways for all faculties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109C71-6B84-48B5-A4B4-38E8157420B2}"/>
              </a:ext>
            </a:extLst>
          </p:cNvPr>
          <p:cNvSpPr txBox="1"/>
          <p:nvPr/>
        </p:nvSpPr>
        <p:spPr>
          <a:xfrm>
            <a:off x="1312018" y="0"/>
            <a:ext cx="2292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Primary drivers to achieve change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AFA9809-3380-4A95-8B22-6A11D585CAB6}"/>
              </a:ext>
            </a:extLst>
          </p:cNvPr>
          <p:cNvSpPr txBox="1"/>
          <p:nvPr/>
        </p:nvSpPr>
        <p:spPr>
          <a:xfrm>
            <a:off x="5723424" y="-18472"/>
            <a:ext cx="1329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Secondary drivers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45F6C1-EA1E-456A-90B8-CEA95BD587AF}"/>
              </a:ext>
            </a:extLst>
          </p:cNvPr>
          <p:cNvSpPr txBox="1"/>
          <p:nvPr/>
        </p:nvSpPr>
        <p:spPr>
          <a:xfrm>
            <a:off x="10563993" y="69960"/>
            <a:ext cx="1512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Ideas to drive change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CBAD05-DAAC-48EE-A40A-D1C2F66FC92C}"/>
              </a:ext>
            </a:extLst>
          </p:cNvPr>
          <p:cNvSpPr txBox="1"/>
          <p:nvPr/>
        </p:nvSpPr>
        <p:spPr>
          <a:xfrm>
            <a:off x="10401953" y="1284632"/>
            <a:ext cx="1453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Professional Enquiry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204A504-3380-499B-ABCD-00842E2A66C2}"/>
              </a:ext>
            </a:extLst>
          </p:cNvPr>
          <p:cNvSpPr txBox="1"/>
          <p:nvPr/>
        </p:nvSpPr>
        <p:spPr>
          <a:xfrm>
            <a:off x="10409464" y="2742962"/>
            <a:ext cx="11742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Faculty reviews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B029F3-38FB-430E-B979-1AEF5089A36B}"/>
              </a:ext>
            </a:extLst>
          </p:cNvPr>
          <p:cNvSpPr txBox="1"/>
          <p:nvPr/>
        </p:nvSpPr>
        <p:spPr>
          <a:xfrm>
            <a:off x="10409464" y="1746987"/>
            <a:ext cx="10374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Learning trios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5BECD-F056-4529-9355-068B0F49365E}"/>
              </a:ext>
            </a:extLst>
          </p:cNvPr>
          <p:cNvSpPr txBox="1"/>
          <p:nvPr/>
        </p:nvSpPr>
        <p:spPr>
          <a:xfrm>
            <a:off x="10409464" y="5420854"/>
            <a:ext cx="1622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S4-S6 Target setting conversations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28C3C7B-DE4C-4166-86E3-24D7483C7680}"/>
              </a:ext>
            </a:extLst>
          </p:cNvPr>
          <p:cNvSpPr txBox="1"/>
          <p:nvPr/>
        </p:nvSpPr>
        <p:spPr>
          <a:xfrm>
            <a:off x="10409464" y="4050162"/>
            <a:ext cx="1667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3 tracking reports S4-S6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1B41E9-2D8C-4943-977A-BDFEBC19DE32}"/>
              </a:ext>
            </a:extLst>
          </p:cNvPr>
          <p:cNvSpPr txBox="1"/>
          <p:nvPr/>
        </p:nvSpPr>
        <p:spPr>
          <a:xfrm>
            <a:off x="10417468" y="4332039"/>
            <a:ext cx="1550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School focus wall of pupils at risk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8AD0DC-4783-44C5-B1DA-0F1A1D9733B3}"/>
              </a:ext>
            </a:extLst>
          </p:cNvPr>
          <p:cNvSpPr txBox="1"/>
          <p:nvPr/>
        </p:nvSpPr>
        <p:spPr>
          <a:xfrm>
            <a:off x="10403761" y="3104645"/>
            <a:ext cx="15907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PSL 1:1s conversations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265F4F-6A59-4BC4-B2E3-BDF275C66DD1}"/>
              </a:ext>
            </a:extLst>
          </p:cNvPr>
          <p:cNvSpPr txBox="1"/>
          <p:nvPr/>
        </p:nvSpPr>
        <p:spPr>
          <a:xfrm>
            <a:off x="10401953" y="3426807"/>
            <a:ext cx="1790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Faculty attainment targets at level 5 and Higher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5D9DCC-E4B9-418A-BF36-3DFEB2F56395}"/>
              </a:ext>
            </a:extLst>
          </p:cNvPr>
          <p:cNvSpPr txBox="1"/>
          <p:nvPr/>
        </p:nvSpPr>
        <p:spPr>
          <a:xfrm>
            <a:off x="10417470" y="5882528"/>
            <a:ext cx="9885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NPA courses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66A2F4-C27F-485F-B3CB-67358BAAED39}"/>
              </a:ext>
            </a:extLst>
          </p:cNvPr>
          <p:cNvSpPr txBox="1"/>
          <p:nvPr/>
        </p:nvSpPr>
        <p:spPr>
          <a:xfrm>
            <a:off x="10401953" y="4876953"/>
            <a:ext cx="1667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Post TR interventions at class, CL, PSL, SLT levels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48841A9-87C4-4CDA-ABB5-38C236538895}"/>
              </a:ext>
            </a:extLst>
          </p:cNvPr>
          <p:cNvSpPr txBox="1"/>
          <p:nvPr/>
        </p:nvSpPr>
        <p:spPr>
          <a:xfrm>
            <a:off x="10393581" y="2322533"/>
            <a:ext cx="1881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Sharing good L&amp;T practice at faculty meetings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28BADED-E3A8-428B-B074-4568B2F10031}"/>
              </a:ext>
            </a:extLst>
          </p:cNvPr>
          <p:cNvSpPr txBox="1"/>
          <p:nvPr/>
        </p:nvSpPr>
        <p:spPr>
          <a:xfrm>
            <a:off x="10376759" y="318072"/>
            <a:ext cx="18549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rgbClr val="C00000"/>
                </a:solidFill>
              </a:rPr>
              <a:t>The Drummond Challenge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743E465-4078-43A0-B463-6C763088DB84}"/>
              </a:ext>
            </a:extLst>
          </p:cNvPr>
          <p:cNvSpPr txBox="1"/>
          <p:nvPr/>
        </p:nvSpPr>
        <p:spPr>
          <a:xfrm>
            <a:off x="10393581" y="975481"/>
            <a:ext cx="1507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Positive relationships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1D76565-37FE-4C76-B387-4BFBF5CB2ACA}"/>
              </a:ext>
            </a:extLst>
          </p:cNvPr>
          <p:cNvSpPr txBox="1"/>
          <p:nvPr/>
        </p:nvSpPr>
        <p:spPr>
          <a:xfrm>
            <a:off x="10401953" y="654232"/>
            <a:ext cx="1453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Professional Enquiry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242A8F6-D3C8-49E9-8129-BE1395FB743D}"/>
              </a:ext>
            </a:extLst>
          </p:cNvPr>
          <p:cNvSpPr txBox="1"/>
          <p:nvPr/>
        </p:nvSpPr>
        <p:spPr>
          <a:xfrm>
            <a:off x="10445654" y="6217823"/>
            <a:ext cx="1550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School focus wall of leavers at risk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5AA0750-A8E9-4AA2-B3B4-D24AB8E5C841}"/>
              </a:ext>
            </a:extLst>
          </p:cNvPr>
          <p:cNvSpPr txBox="1"/>
          <p:nvPr/>
        </p:nvSpPr>
        <p:spPr>
          <a:xfrm>
            <a:off x="3697927" y="3627507"/>
            <a:ext cx="6424840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Short (S4-S6 this session), medium (S2 &amp;S3) &amp; long (BGE) term plans to raise attainment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FA175D3-BFF6-403F-9ACB-DA582581A5E5}"/>
              </a:ext>
            </a:extLst>
          </p:cNvPr>
          <p:cNvSpPr/>
          <p:nvPr/>
        </p:nvSpPr>
        <p:spPr>
          <a:xfrm>
            <a:off x="1312018" y="2054893"/>
            <a:ext cx="2292294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GB" sz="1400" dirty="0"/>
              <a:t>3. </a:t>
            </a:r>
            <a:r>
              <a:rPr lang="en-GB" sz="1400" b="1" dirty="0">
                <a:solidFill>
                  <a:srgbClr val="C00000"/>
                </a:solidFill>
              </a:rPr>
              <a:t>The primacy of high quality L&amp;T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CDD7D1F-B6E2-4C2C-B852-1A7D0A50C349}"/>
              </a:ext>
            </a:extLst>
          </p:cNvPr>
          <p:cNvSpPr txBox="1"/>
          <p:nvPr/>
        </p:nvSpPr>
        <p:spPr>
          <a:xfrm>
            <a:off x="10417468" y="2033585"/>
            <a:ext cx="722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Planners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CC6D3446-16C2-4FBB-BEE9-BE0D92D79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2" y="-43611"/>
            <a:ext cx="453313" cy="641219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01380340-2C6D-4820-91FF-6A5D8750FFC7}"/>
              </a:ext>
            </a:extLst>
          </p:cNvPr>
          <p:cNvSpPr txBox="1"/>
          <p:nvPr/>
        </p:nvSpPr>
        <p:spPr>
          <a:xfrm>
            <a:off x="10417468" y="1523309"/>
            <a:ext cx="6081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CIRCLE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16BF54B-8406-4EBA-A930-448AF66E3EF2}"/>
              </a:ext>
            </a:extLst>
          </p:cNvPr>
          <p:cNvSpPr/>
          <p:nvPr/>
        </p:nvSpPr>
        <p:spPr>
          <a:xfrm>
            <a:off x="1321422" y="1462637"/>
            <a:ext cx="2292294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GB" sz="1400" dirty="0"/>
              <a:t>2. </a:t>
            </a:r>
            <a:r>
              <a:rPr lang="en-GB" sz="1400" b="1" dirty="0">
                <a:solidFill>
                  <a:srgbClr val="C00000"/>
                </a:solidFill>
              </a:rPr>
              <a:t>Leadership at all levels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9A704-A211-4BF2-B6DC-B05E420CF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069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FAB36D-BBBB-4BE5-AABE-FA581264A7B4}"/>
              </a:ext>
            </a:extLst>
          </p:cNvPr>
          <p:cNvSpPr/>
          <p:nvPr/>
        </p:nvSpPr>
        <p:spPr>
          <a:xfrm>
            <a:off x="32292" y="837651"/>
            <a:ext cx="2251838" cy="437042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rgbClr val="C00000"/>
                </a:solidFill>
              </a:rPr>
              <a:t>The Drummond Challenge 1</a:t>
            </a:r>
          </a:p>
          <a:p>
            <a:pPr algn="ctr"/>
            <a:endParaRPr lang="en-GB" sz="1400" b="1" dirty="0"/>
          </a:p>
          <a:p>
            <a:pPr algn="ctr"/>
            <a:r>
              <a:rPr lang="en-GB" sz="1400" b="1" dirty="0">
                <a:solidFill>
                  <a:srgbClr val="C00000"/>
                </a:solidFill>
              </a:rPr>
              <a:t>To raise the attainment of all our young people</a:t>
            </a:r>
          </a:p>
          <a:p>
            <a:pPr algn="ctr"/>
            <a:r>
              <a:rPr lang="en-GB" sz="1200" dirty="0"/>
              <a:t>NIF &amp; CEC priority 1: Improve attainment, particularly in literacy &amp; numeracy</a:t>
            </a:r>
          </a:p>
          <a:p>
            <a:endParaRPr lang="en-GB" sz="1200" dirty="0"/>
          </a:p>
          <a:p>
            <a:pPr algn="ctr"/>
            <a:r>
              <a:rPr lang="en-GB" sz="1200" b="1" dirty="0"/>
              <a:t>Targets</a:t>
            </a:r>
            <a:endParaRPr lang="en-GB" sz="1200" dirty="0"/>
          </a:p>
          <a:p>
            <a:r>
              <a:rPr lang="en-GB" sz="1200" dirty="0">
                <a:solidFill>
                  <a:srgbClr val="0070C0"/>
                </a:solidFill>
              </a:rPr>
              <a:t>90%</a:t>
            </a:r>
            <a:r>
              <a:rPr lang="en-GB" sz="1200" dirty="0"/>
              <a:t> S4 achieve L4 Literacy </a:t>
            </a:r>
            <a:r>
              <a:rPr lang="en-GB" sz="1000" dirty="0">
                <a:solidFill>
                  <a:srgbClr val="FF0000"/>
                </a:solidFill>
              </a:rPr>
              <a:t>83%</a:t>
            </a:r>
          </a:p>
          <a:p>
            <a:r>
              <a:rPr lang="en-GB" sz="1200" dirty="0">
                <a:solidFill>
                  <a:srgbClr val="0070C0"/>
                </a:solidFill>
              </a:rPr>
              <a:t>65%</a:t>
            </a:r>
            <a:r>
              <a:rPr lang="en-GB" sz="1200" dirty="0"/>
              <a:t> S4 achieve L5 Literacy </a:t>
            </a:r>
            <a:r>
              <a:rPr lang="en-GB" sz="1000" dirty="0">
                <a:solidFill>
                  <a:srgbClr val="FF0000"/>
                </a:solidFill>
              </a:rPr>
              <a:t>59%</a:t>
            </a:r>
          </a:p>
          <a:p>
            <a:endParaRPr lang="en-GB" sz="1200" dirty="0"/>
          </a:p>
          <a:p>
            <a:r>
              <a:rPr lang="en-GB" sz="1200" dirty="0">
                <a:solidFill>
                  <a:srgbClr val="0070C0"/>
                </a:solidFill>
              </a:rPr>
              <a:t>82%</a:t>
            </a:r>
            <a:r>
              <a:rPr lang="en-GB" sz="1200" dirty="0"/>
              <a:t> S4 achieve L4 Numeracy </a:t>
            </a:r>
            <a:r>
              <a:rPr lang="en-GB" sz="1000" dirty="0">
                <a:solidFill>
                  <a:srgbClr val="FF0000"/>
                </a:solidFill>
              </a:rPr>
              <a:t>69%</a:t>
            </a:r>
          </a:p>
          <a:p>
            <a:r>
              <a:rPr lang="en-GB" sz="1200" dirty="0">
                <a:solidFill>
                  <a:srgbClr val="0070C0"/>
                </a:solidFill>
              </a:rPr>
              <a:t>51%</a:t>
            </a:r>
            <a:r>
              <a:rPr lang="en-GB" sz="1200" dirty="0"/>
              <a:t> S4 achieve L5 Numeracy </a:t>
            </a:r>
            <a:r>
              <a:rPr lang="en-GB" sz="1000" dirty="0">
                <a:solidFill>
                  <a:srgbClr val="FF0000"/>
                </a:solidFill>
              </a:rPr>
              <a:t>29%</a:t>
            </a:r>
          </a:p>
          <a:p>
            <a:endParaRPr lang="en-GB" sz="1200" dirty="0"/>
          </a:p>
          <a:p>
            <a:r>
              <a:rPr lang="en-GB" sz="1200" dirty="0">
                <a:solidFill>
                  <a:srgbClr val="0070C0"/>
                </a:solidFill>
              </a:rPr>
              <a:t>70% </a:t>
            </a:r>
            <a:r>
              <a:rPr lang="en-GB" sz="1200" dirty="0"/>
              <a:t>of S4 gain 5@N4  </a:t>
            </a:r>
            <a:r>
              <a:rPr lang="en-GB" sz="1200" dirty="0">
                <a:solidFill>
                  <a:srgbClr val="FF0000"/>
                </a:solidFill>
              </a:rPr>
              <a:t>59%</a:t>
            </a:r>
            <a:r>
              <a:rPr lang="en-GB" sz="1200" dirty="0"/>
              <a:t> </a:t>
            </a:r>
          </a:p>
          <a:p>
            <a:r>
              <a:rPr lang="en-GB" sz="1200" dirty="0">
                <a:solidFill>
                  <a:srgbClr val="0070C0"/>
                </a:solidFill>
              </a:rPr>
              <a:t>27% </a:t>
            </a:r>
            <a:r>
              <a:rPr lang="en-GB" sz="1200" dirty="0"/>
              <a:t>of S4 gain 7@N4 </a:t>
            </a:r>
            <a:r>
              <a:rPr lang="en-GB" sz="1200" dirty="0">
                <a:solidFill>
                  <a:srgbClr val="FF0000"/>
                </a:solidFill>
              </a:rPr>
              <a:t>17%</a:t>
            </a:r>
          </a:p>
          <a:p>
            <a:endParaRPr lang="en-GB" sz="1200" dirty="0"/>
          </a:p>
          <a:p>
            <a:r>
              <a:rPr lang="en-GB" sz="1200" dirty="0">
                <a:solidFill>
                  <a:srgbClr val="0070C0"/>
                </a:solidFill>
              </a:rPr>
              <a:t>44%</a:t>
            </a:r>
            <a:r>
              <a:rPr lang="en-GB" sz="1200" dirty="0"/>
              <a:t> of S4 gain 5@L5 A-D </a:t>
            </a:r>
            <a:r>
              <a:rPr lang="en-GB" sz="1200" dirty="0">
                <a:solidFill>
                  <a:srgbClr val="FF0000"/>
                </a:solidFill>
              </a:rPr>
              <a:t>21%</a:t>
            </a:r>
            <a:r>
              <a:rPr lang="en-GB" sz="1200" dirty="0">
                <a:solidFill>
                  <a:srgbClr val="0070C0"/>
                </a:solidFill>
              </a:rPr>
              <a:t> </a:t>
            </a:r>
          </a:p>
          <a:p>
            <a:r>
              <a:rPr lang="en-GB" sz="1200" dirty="0">
                <a:solidFill>
                  <a:srgbClr val="0070C0"/>
                </a:solidFill>
              </a:rPr>
              <a:t>16% </a:t>
            </a:r>
            <a:r>
              <a:rPr lang="en-GB" sz="1200" dirty="0"/>
              <a:t>of S4 gain 7@L5 A-D </a:t>
            </a:r>
            <a:r>
              <a:rPr lang="en-GB" sz="1200" dirty="0">
                <a:solidFill>
                  <a:srgbClr val="FF0000"/>
                </a:solidFill>
              </a:rPr>
              <a:t>9%</a:t>
            </a:r>
          </a:p>
          <a:p>
            <a:endParaRPr lang="en-GB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D1F69-FA10-46A7-9132-EBE9D2A438BA}"/>
              </a:ext>
            </a:extLst>
          </p:cNvPr>
          <p:cNvSpPr txBox="1"/>
          <p:nvPr/>
        </p:nvSpPr>
        <p:spPr>
          <a:xfrm>
            <a:off x="2346057" y="636751"/>
            <a:ext cx="147118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C00000"/>
                </a:solidFill>
              </a:rPr>
              <a:t>Leadership at all levels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38F324-1B1E-48D0-A3C4-C7165D9D1727}"/>
              </a:ext>
            </a:extLst>
          </p:cNvPr>
          <p:cNvSpPr txBox="1"/>
          <p:nvPr/>
        </p:nvSpPr>
        <p:spPr>
          <a:xfrm>
            <a:off x="2346057" y="1600735"/>
            <a:ext cx="1389858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Faculty teams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816B10-51A2-4B68-90CF-9C9A0C0AC88C}"/>
              </a:ext>
            </a:extLst>
          </p:cNvPr>
          <p:cNvSpPr/>
          <p:nvPr/>
        </p:nvSpPr>
        <p:spPr>
          <a:xfrm>
            <a:off x="2340173" y="2958987"/>
            <a:ext cx="1401626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Positive relationships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7FB1D0-0C75-4B97-A2BB-605E9B8F340D}"/>
              </a:ext>
            </a:extLst>
          </p:cNvPr>
          <p:cNvSpPr/>
          <p:nvPr/>
        </p:nvSpPr>
        <p:spPr>
          <a:xfrm>
            <a:off x="2340173" y="2244986"/>
            <a:ext cx="1401626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Nurturing </a:t>
            </a:r>
            <a:r>
              <a:rPr lang="en-GB" sz="1200" b="1" dirty="0">
                <a:solidFill>
                  <a:srgbClr val="C00000"/>
                </a:solidFill>
              </a:rPr>
              <a:t>Big Ambitions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AC13AF-5737-4BBD-A372-9F4213AE13E3}"/>
              </a:ext>
            </a:extLst>
          </p:cNvPr>
          <p:cNvSpPr/>
          <p:nvPr/>
        </p:nvSpPr>
        <p:spPr>
          <a:xfrm>
            <a:off x="2335291" y="5219191"/>
            <a:ext cx="1411389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C00000"/>
                </a:solidFill>
              </a:rPr>
              <a:t>Excellent learning &amp; teaching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33145-5B7E-4095-BAD9-D77383F3337E}"/>
              </a:ext>
            </a:extLst>
          </p:cNvPr>
          <p:cNvSpPr/>
          <p:nvPr/>
        </p:nvSpPr>
        <p:spPr>
          <a:xfrm>
            <a:off x="2226589" y="112817"/>
            <a:ext cx="16003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C00000"/>
                </a:solidFill>
              </a:rPr>
              <a:t>Primary drivers to help us achieve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1946B6-4C40-47AD-B47F-5805C85456A8}"/>
              </a:ext>
            </a:extLst>
          </p:cNvPr>
          <p:cNvSpPr/>
          <p:nvPr/>
        </p:nvSpPr>
        <p:spPr>
          <a:xfrm>
            <a:off x="3922138" y="110556"/>
            <a:ext cx="129413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Secondary drivers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EC40AB-4668-4E1E-894B-2B99F1EB23F4}"/>
              </a:ext>
            </a:extLst>
          </p:cNvPr>
          <p:cNvSpPr/>
          <p:nvPr/>
        </p:nvSpPr>
        <p:spPr>
          <a:xfrm>
            <a:off x="3866792" y="798006"/>
            <a:ext cx="1440459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Improved contact with home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AAD66A-01F3-455D-8C86-F916D5D8A527}"/>
              </a:ext>
            </a:extLst>
          </p:cNvPr>
          <p:cNvSpPr txBox="1"/>
          <p:nvPr/>
        </p:nvSpPr>
        <p:spPr>
          <a:xfrm>
            <a:off x="3858359" y="4676357"/>
            <a:ext cx="144045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Well planned 4 phase model &amp; </a:t>
            </a:r>
            <a:r>
              <a:rPr lang="en-GB" sz="1200" dirty="0" err="1"/>
              <a:t>AiFL</a:t>
            </a:r>
            <a:endParaRPr lang="en-GB" sz="12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C53B0B-F5FA-410B-9485-D4B174E7C05F}"/>
              </a:ext>
            </a:extLst>
          </p:cNvPr>
          <p:cNvSpPr/>
          <p:nvPr/>
        </p:nvSpPr>
        <p:spPr>
          <a:xfrm>
            <a:off x="3866792" y="1839406"/>
            <a:ext cx="1440459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Teachers know barriers and plan to remove them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613C8A-6BF5-425D-9702-B8B8808B7A45}"/>
              </a:ext>
            </a:extLst>
          </p:cNvPr>
          <p:cNvSpPr/>
          <p:nvPr/>
        </p:nvSpPr>
        <p:spPr>
          <a:xfrm>
            <a:off x="3870951" y="3295898"/>
            <a:ext cx="1440458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Use of tracking supports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258507-94C3-4FD3-B4F1-DE2EDB95D778}"/>
              </a:ext>
            </a:extLst>
          </p:cNvPr>
          <p:cNvSpPr txBox="1"/>
          <p:nvPr/>
        </p:nvSpPr>
        <p:spPr>
          <a:xfrm>
            <a:off x="5350053" y="105756"/>
            <a:ext cx="1558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Ideas to help this year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36A447-69F9-4A8A-BA2B-744E282D0C1D}"/>
              </a:ext>
            </a:extLst>
          </p:cNvPr>
          <p:cNvSpPr txBox="1"/>
          <p:nvPr/>
        </p:nvSpPr>
        <p:spPr>
          <a:xfrm>
            <a:off x="5399746" y="5853564"/>
            <a:ext cx="1681109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Professional Enquiry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C000E4-12D5-4C34-8644-A30AC58D9ABF}"/>
              </a:ext>
            </a:extLst>
          </p:cNvPr>
          <p:cNvSpPr txBox="1"/>
          <p:nvPr/>
        </p:nvSpPr>
        <p:spPr>
          <a:xfrm>
            <a:off x="5382204" y="3532333"/>
            <a:ext cx="168110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3 tracking reports in Senior Phase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C97E9A-830B-40F5-A138-A2A6AE358AE7}"/>
              </a:ext>
            </a:extLst>
          </p:cNvPr>
          <p:cNvSpPr txBox="1"/>
          <p:nvPr/>
        </p:nvSpPr>
        <p:spPr>
          <a:xfrm>
            <a:off x="5382204" y="4129546"/>
            <a:ext cx="1677758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Edict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767A92-1308-4E66-B463-81E030E39D03}"/>
              </a:ext>
            </a:extLst>
          </p:cNvPr>
          <p:cNvSpPr/>
          <p:nvPr/>
        </p:nvSpPr>
        <p:spPr>
          <a:xfrm>
            <a:off x="5386672" y="2128369"/>
            <a:ext cx="1672175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Ready to Learn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5467FAB-995C-4DDE-8731-2D9D8669ECD8}"/>
              </a:ext>
            </a:extLst>
          </p:cNvPr>
          <p:cNvSpPr txBox="1"/>
          <p:nvPr/>
        </p:nvSpPr>
        <p:spPr>
          <a:xfrm>
            <a:off x="5382206" y="2554790"/>
            <a:ext cx="1681109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Staff CLPL on Classroom management &amp; restorative conversations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B9638C9-23B4-442E-BC5A-0C0DBAF1DA4A}"/>
              </a:ext>
            </a:extLst>
          </p:cNvPr>
          <p:cNvSpPr txBox="1"/>
          <p:nvPr/>
        </p:nvSpPr>
        <p:spPr>
          <a:xfrm>
            <a:off x="5381806" y="1620538"/>
            <a:ext cx="168110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Researching level 5 &amp; 6 provision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2C667D4-6336-428F-865C-F22F501277BA}"/>
              </a:ext>
            </a:extLst>
          </p:cNvPr>
          <p:cNvSpPr/>
          <p:nvPr/>
        </p:nvSpPr>
        <p:spPr>
          <a:xfrm>
            <a:off x="3866793" y="2659316"/>
            <a:ext cx="144045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No child leaves my class with nothing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A8A491-BED2-4D80-A5C1-9F4F785B161B}"/>
              </a:ext>
            </a:extLst>
          </p:cNvPr>
          <p:cNvSpPr/>
          <p:nvPr/>
        </p:nvSpPr>
        <p:spPr>
          <a:xfrm>
            <a:off x="3858359" y="3886350"/>
            <a:ext cx="1440458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Improvement via post TR interventions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CAD4459-2E26-4565-9A3A-3F9C9AF11718}"/>
              </a:ext>
            </a:extLst>
          </p:cNvPr>
          <p:cNvSpPr/>
          <p:nvPr/>
        </p:nvSpPr>
        <p:spPr>
          <a:xfrm>
            <a:off x="3866793" y="5814926"/>
            <a:ext cx="144045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Teachers seek and share best practice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0A1EC94-03A4-4872-BD2C-18301FD75EEA}"/>
              </a:ext>
            </a:extLst>
          </p:cNvPr>
          <p:cNvSpPr/>
          <p:nvPr/>
        </p:nvSpPr>
        <p:spPr>
          <a:xfrm>
            <a:off x="5379815" y="4495566"/>
            <a:ext cx="1681108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Insight, ACEL, SQA data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8679966-0D30-4600-B9F3-94A26EC6CD07}"/>
              </a:ext>
            </a:extLst>
          </p:cNvPr>
          <p:cNvSpPr txBox="1"/>
          <p:nvPr/>
        </p:nvSpPr>
        <p:spPr>
          <a:xfrm>
            <a:off x="2357240" y="3619666"/>
            <a:ext cx="1411389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>
                <a:solidFill>
                  <a:srgbClr val="C00000"/>
                </a:solidFill>
              </a:rPr>
              <a:t>Rigorous universal and targeted tracking &amp; monitoring of S1-S6 attainment &amp; attendance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89EED64-3D89-46BF-B12C-32DAB14E6C0A}"/>
              </a:ext>
            </a:extLst>
          </p:cNvPr>
          <p:cNvSpPr txBox="1"/>
          <p:nvPr/>
        </p:nvSpPr>
        <p:spPr>
          <a:xfrm>
            <a:off x="3850452" y="5251433"/>
            <a:ext cx="144045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BGE &amp; Senior Phase pace &amp; challenge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E0F2EF5-5928-40BC-9A0F-62EDBC8F0611}"/>
              </a:ext>
            </a:extLst>
          </p:cNvPr>
          <p:cNvSpPr txBox="1"/>
          <p:nvPr/>
        </p:nvSpPr>
        <p:spPr>
          <a:xfrm>
            <a:off x="5403783" y="5245152"/>
            <a:ext cx="1677072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10 minutes reading in class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B472F44-9114-4EA9-87EB-3AA6817E5225}"/>
              </a:ext>
            </a:extLst>
          </p:cNvPr>
          <p:cNvSpPr txBox="1"/>
          <p:nvPr/>
        </p:nvSpPr>
        <p:spPr>
          <a:xfrm>
            <a:off x="5379815" y="4852979"/>
            <a:ext cx="1677758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L&amp;T Trios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258A36E-417C-403D-83E2-DB480251B4B7}"/>
              </a:ext>
            </a:extLst>
          </p:cNvPr>
          <p:cNvSpPr/>
          <p:nvPr/>
        </p:nvSpPr>
        <p:spPr>
          <a:xfrm>
            <a:off x="3864355" y="404944"/>
            <a:ext cx="1422637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High expectations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E466023-D7D7-481B-9CD7-4A02176A959E}"/>
              </a:ext>
            </a:extLst>
          </p:cNvPr>
          <p:cNvSpPr/>
          <p:nvPr/>
        </p:nvSpPr>
        <p:spPr>
          <a:xfrm>
            <a:off x="3864355" y="1375734"/>
            <a:ext cx="1431615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Faculty reviews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3D2366-E8DF-40D9-9BD0-B3681239D246}"/>
              </a:ext>
            </a:extLst>
          </p:cNvPr>
          <p:cNvSpPr txBox="1"/>
          <p:nvPr/>
        </p:nvSpPr>
        <p:spPr>
          <a:xfrm>
            <a:off x="5382206" y="363901"/>
            <a:ext cx="168110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School focus wall of pupils at risk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67F28C8-03B9-4172-8253-13822412D725}"/>
              </a:ext>
            </a:extLst>
          </p:cNvPr>
          <p:cNvSpPr txBox="1"/>
          <p:nvPr/>
        </p:nvSpPr>
        <p:spPr>
          <a:xfrm>
            <a:off x="5399747" y="906881"/>
            <a:ext cx="1681108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Target setting &amp; learner  conversations at all levels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1E8E2A-3F27-4D41-9C71-3BD45C62494A}"/>
              </a:ext>
            </a:extLst>
          </p:cNvPr>
          <p:cNvSpPr txBox="1"/>
          <p:nvPr/>
        </p:nvSpPr>
        <p:spPr>
          <a:xfrm>
            <a:off x="8431496" y="-23587"/>
            <a:ext cx="3453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Faculty attainment contribution to The Drummond Challenge  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8A3BCD7-9345-4158-A801-68FDC3927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839122"/>
            <a:ext cx="715993" cy="10127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7FA52F-D5FC-4025-8641-6C72010E1E68}"/>
              </a:ext>
            </a:extLst>
          </p:cNvPr>
          <p:cNvSpPr txBox="1"/>
          <p:nvPr/>
        </p:nvSpPr>
        <p:spPr>
          <a:xfrm>
            <a:off x="7807237" y="2351827"/>
            <a:ext cx="3901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knows its data: sets and tracks own targets for quantity &amp; quality of awards to contribute to raising whole school attainment.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B60EC7D-4E16-4832-95E1-4B1DF18D9A16}"/>
              </a:ext>
            </a:extLst>
          </p:cNvPr>
          <p:cNvSpPr txBox="1"/>
          <p:nvPr/>
        </p:nvSpPr>
        <p:spPr>
          <a:xfrm>
            <a:off x="7807237" y="4122084"/>
            <a:ext cx="3901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sets plans for short (S4-S6 this session), medium (S2&amp;S3) and long term (S1) attainment &amp; evaluates progress towards them.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CDD95E2-9E71-46D9-9463-E4ABC49880C2}"/>
              </a:ext>
            </a:extLst>
          </p:cNvPr>
          <p:cNvSpPr txBox="1"/>
          <p:nvPr/>
        </p:nvSpPr>
        <p:spPr>
          <a:xfrm>
            <a:off x="7807238" y="4937015"/>
            <a:ext cx="3901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sets high expectations for L&amp;T; standing and meaningful agenda item; critical friend approach to sharing best practice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32244D2-5CEC-464F-B4DA-D054CB4AE60D}"/>
              </a:ext>
            </a:extLst>
          </p:cNvPr>
          <p:cNvSpPr txBox="1"/>
          <p:nvPr/>
        </p:nvSpPr>
        <p:spPr>
          <a:xfrm>
            <a:off x="7807237" y="1163487"/>
            <a:ext cx="3901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has, and models, Nurturing Big Ambitions at the heart of all it does.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56D8DF8-5D9A-43E5-A3DD-156E2F8D1294}"/>
              </a:ext>
            </a:extLst>
          </p:cNvPr>
          <p:cNvSpPr txBox="1"/>
          <p:nvPr/>
        </p:nvSpPr>
        <p:spPr>
          <a:xfrm>
            <a:off x="7095467" y="594733"/>
            <a:ext cx="5196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Leadership + high quality learning &amp; teaching + data analysis= raising attainment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4C689F7-5E08-4CA5-986A-3CF5C451D71F}"/>
              </a:ext>
            </a:extLst>
          </p:cNvPr>
          <p:cNvSpPr txBox="1"/>
          <p:nvPr/>
        </p:nvSpPr>
        <p:spPr>
          <a:xfrm>
            <a:off x="7807237" y="3232642"/>
            <a:ext cx="3901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The faculty aim is that no child leaves their classrooms with nothing and has plans in place to support pupils at risk of under/ not achieving.</a:t>
            </a:r>
          </a:p>
        </p:txBody>
      </p:sp>
      <p:sp>
        <p:nvSpPr>
          <p:cNvPr id="44" name="Arrow: Left 43">
            <a:extLst>
              <a:ext uri="{FF2B5EF4-FFF2-40B4-BE49-F238E27FC236}">
                <a16:creationId xmlns:a16="http://schemas.microsoft.com/office/drawing/2014/main" id="{812A06F9-FF98-41E7-A64F-08307E156686}"/>
              </a:ext>
            </a:extLst>
          </p:cNvPr>
          <p:cNvSpPr/>
          <p:nvPr/>
        </p:nvSpPr>
        <p:spPr>
          <a:xfrm>
            <a:off x="715992" y="6281804"/>
            <a:ext cx="112728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Specific, targeted, achievable, numeric (STAN) &amp; evaluation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B2CF855-E790-42DB-B498-82DF10A8834B}"/>
              </a:ext>
            </a:extLst>
          </p:cNvPr>
          <p:cNvSpPr txBox="1"/>
          <p:nvPr/>
        </p:nvSpPr>
        <p:spPr>
          <a:xfrm>
            <a:off x="7807237" y="1678890"/>
            <a:ext cx="3901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explores different curricular provision at Levels 5 and 6 to improve the learner journey- course choice provision for 2020-21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6DFCB6-8066-48D9-A80A-660D563D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92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  <p:bldP spid="15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FAB36D-BBBB-4BE5-AABE-FA581264A7B4}"/>
              </a:ext>
            </a:extLst>
          </p:cNvPr>
          <p:cNvSpPr/>
          <p:nvPr/>
        </p:nvSpPr>
        <p:spPr>
          <a:xfrm>
            <a:off x="-1" y="1306240"/>
            <a:ext cx="2313571" cy="39703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rgbClr val="C00000"/>
                </a:solidFill>
              </a:rPr>
              <a:t>The Drummond Challenge 2</a:t>
            </a:r>
          </a:p>
          <a:p>
            <a:pPr algn="ctr"/>
            <a:endParaRPr lang="en-GB" sz="1400" b="1" dirty="0"/>
          </a:p>
          <a:p>
            <a:pPr algn="ctr"/>
            <a:r>
              <a:rPr lang="en-GB" sz="1400" b="1" dirty="0">
                <a:solidFill>
                  <a:srgbClr val="C00000"/>
                </a:solidFill>
              </a:rPr>
              <a:t>To ensure that all Big Ambitions are Nurtured by reducing the attainment gap between the most and least disadvantaged </a:t>
            </a:r>
          </a:p>
          <a:p>
            <a:pPr algn="ctr"/>
            <a:r>
              <a:rPr lang="en-GB" sz="1400" dirty="0"/>
              <a:t>NIF &amp; CEC priority 2</a:t>
            </a:r>
          </a:p>
          <a:p>
            <a:pPr algn="ctr"/>
            <a:endParaRPr lang="en-GB" sz="1400" b="1" dirty="0"/>
          </a:p>
          <a:p>
            <a:pPr algn="ctr"/>
            <a:endParaRPr lang="en-GB" sz="1400" b="1" dirty="0"/>
          </a:p>
          <a:p>
            <a:pPr algn="ctr"/>
            <a:r>
              <a:rPr lang="en-GB" sz="1400" b="1" dirty="0"/>
              <a:t>S4 CTP targets</a:t>
            </a:r>
          </a:p>
          <a:p>
            <a:pPr algn="ctr"/>
            <a:r>
              <a:rPr lang="en-GB" sz="1400" b="1" dirty="0"/>
              <a:t>Lowest 20% from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65</a:t>
            </a:r>
            <a:r>
              <a:rPr lang="en-GB" sz="1400" b="1" dirty="0"/>
              <a:t> to 89 </a:t>
            </a:r>
          </a:p>
          <a:p>
            <a:pPr algn="ctr"/>
            <a:r>
              <a:rPr lang="en-GB" sz="1400" b="1" dirty="0">
                <a:solidFill>
                  <a:srgbClr val="FF0000"/>
                </a:solidFill>
              </a:rPr>
              <a:t>24</a:t>
            </a:r>
          </a:p>
          <a:p>
            <a:pPr algn="ctr"/>
            <a:r>
              <a:rPr lang="en-GB" sz="1400" b="1" dirty="0"/>
              <a:t>Middle 60% from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239</a:t>
            </a:r>
            <a:r>
              <a:rPr lang="en-GB" sz="1400" b="1" dirty="0"/>
              <a:t> to 290 </a:t>
            </a:r>
            <a:r>
              <a:rPr lang="en-GB" sz="1400" b="1" dirty="0">
                <a:solidFill>
                  <a:srgbClr val="FF0000"/>
                </a:solidFill>
              </a:rPr>
              <a:t>51</a:t>
            </a:r>
          </a:p>
          <a:p>
            <a:pPr algn="ctr"/>
            <a:r>
              <a:rPr lang="en-GB" sz="1400" b="1" dirty="0"/>
              <a:t>Highest 20% from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387</a:t>
            </a:r>
            <a:r>
              <a:rPr lang="en-GB" sz="1400" b="1" dirty="0"/>
              <a:t> to 426 </a:t>
            </a:r>
            <a:r>
              <a:rPr lang="en-GB" sz="1400" b="1" dirty="0">
                <a:solidFill>
                  <a:srgbClr val="FF0000"/>
                </a:solidFill>
              </a:rPr>
              <a:t>39</a:t>
            </a:r>
          </a:p>
          <a:p>
            <a:pPr algn="ctr"/>
            <a:endParaRPr lang="en-GB" sz="1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D1F69-FA10-46A7-9132-EBE9D2A438BA}"/>
              </a:ext>
            </a:extLst>
          </p:cNvPr>
          <p:cNvSpPr txBox="1"/>
          <p:nvPr/>
        </p:nvSpPr>
        <p:spPr>
          <a:xfrm>
            <a:off x="2346057" y="636751"/>
            <a:ext cx="147118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C00000"/>
                </a:solidFill>
              </a:rPr>
              <a:t>Leadership at all levels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38F324-1B1E-48D0-A3C4-C7165D9D1727}"/>
              </a:ext>
            </a:extLst>
          </p:cNvPr>
          <p:cNvSpPr txBox="1"/>
          <p:nvPr/>
        </p:nvSpPr>
        <p:spPr>
          <a:xfrm>
            <a:off x="2357333" y="1312933"/>
            <a:ext cx="1389858" cy="27699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PEF team supports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816B10-51A2-4B68-90CF-9C9A0C0AC88C}"/>
              </a:ext>
            </a:extLst>
          </p:cNvPr>
          <p:cNvSpPr/>
          <p:nvPr/>
        </p:nvSpPr>
        <p:spPr>
          <a:xfrm>
            <a:off x="2340173" y="3551818"/>
            <a:ext cx="1401626" cy="46166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Positive relationships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7FB1D0-0C75-4B97-A2BB-605E9B8F340D}"/>
              </a:ext>
            </a:extLst>
          </p:cNvPr>
          <p:cNvSpPr/>
          <p:nvPr/>
        </p:nvSpPr>
        <p:spPr>
          <a:xfrm>
            <a:off x="2340173" y="2244986"/>
            <a:ext cx="1401626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Nurturing </a:t>
            </a:r>
            <a:r>
              <a:rPr lang="en-GB" sz="1200" b="1" dirty="0">
                <a:solidFill>
                  <a:srgbClr val="C00000"/>
                </a:solidFill>
              </a:rPr>
              <a:t>Big Ambitions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AC13AF-5737-4BBD-A372-9F4213AE13E3}"/>
              </a:ext>
            </a:extLst>
          </p:cNvPr>
          <p:cNvSpPr/>
          <p:nvPr/>
        </p:nvSpPr>
        <p:spPr>
          <a:xfrm>
            <a:off x="2346568" y="5377457"/>
            <a:ext cx="1411389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C00000"/>
                </a:solidFill>
              </a:rPr>
              <a:t>Excellent learning &amp; teaching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33145-5B7E-4095-BAD9-D77383F3337E}"/>
              </a:ext>
            </a:extLst>
          </p:cNvPr>
          <p:cNvSpPr/>
          <p:nvPr/>
        </p:nvSpPr>
        <p:spPr>
          <a:xfrm>
            <a:off x="2226589" y="112817"/>
            <a:ext cx="16003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C00000"/>
                </a:solidFill>
              </a:rPr>
              <a:t>Primary drivers to help us achieve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1946B6-4C40-47AD-B47F-5805C85456A8}"/>
              </a:ext>
            </a:extLst>
          </p:cNvPr>
          <p:cNvSpPr/>
          <p:nvPr/>
        </p:nvSpPr>
        <p:spPr>
          <a:xfrm>
            <a:off x="3922138" y="110556"/>
            <a:ext cx="129413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Secondary drivers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EC40AB-4668-4E1E-894B-2B99F1EB23F4}"/>
              </a:ext>
            </a:extLst>
          </p:cNvPr>
          <p:cNvSpPr/>
          <p:nvPr/>
        </p:nvSpPr>
        <p:spPr>
          <a:xfrm>
            <a:off x="3866792" y="798006"/>
            <a:ext cx="1440459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Increased contact with home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AAD66A-01F3-455D-8C86-F916D5D8A527}"/>
              </a:ext>
            </a:extLst>
          </p:cNvPr>
          <p:cNvSpPr txBox="1"/>
          <p:nvPr/>
        </p:nvSpPr>
        <p:spPr>
          <a:xfrm>
            <a:off x="3876732" y="5021060"/>
            <a:ext cx="144045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Well planned 4 phase model &amp; </a:t>
            </a:r>
            <a:r>
              <a:rPr lang="en-GB" sz="1200" dirty="0" err="1"/>
              <a:t>AiFL</a:t>
            </a:r>
            <a:endParaRPr lang="en-GB" sz="12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C53B0B-F5FA-410B-9485-D4B174E7C05F}"/>
              </a:ext>
            </a:extLst>
          </p:cNvPr>
          <p:cNvSpPr/>
          <p:nvPr/>
        </p:nvSpPr>
        <p:spPr>
          <a:xfrm>
            <a:off x="3866792" y="1839406"/>
            <a:ext cx="1440459" cy="64633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Teachers know barriers and plan to remove them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613C8A-6BF5-425D-9702-B8B8808B7A45}"/>
              </a:ext>
            </a:extLst>
          </p:cNvPr>
          <p:cNvSpPr/>
          <p:nvPr/>
        </p:nvSpPr>
        <p:spPr>
          <a:xfrm>
            <a:off x="3853254" y="3741515"/>
            <a:ext cx="1440458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Use of tracking supports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258507-94C3-4FD3-B4F1-DE2EDB95D778}"/>
              </a:ext>
            </a:extLst>
          </p:cNvPr>
          <p:cNvSpPr txBox="1"/>
          <p:nvPr/>
        </p:nvSpPr>
        <p:spPr>
          <a:xfrm>
            <a:off x="5350053" y="105756"/>
            <a:ext cx="1558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Ideas to help this year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36A447-69F9-4A8A-BA2B-744E282D0C1D}"/>
              </a:ext>
            </a:extLst>
          </p:cNvPr>
          <p:cNvSpPr txBox="1"/>
          <p:nvPr/>
        </p:nvSpPr>
        <p:spPr>
          <a:xfrm>
            <a:off x="5359342" y="6479951"/>
            <a:ext cx="1876327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Professional Enquiry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C000E4-12D5-4C34-8644-A30AC58D9ABF}"/>
              </a:ext>
            </a:extLst>
          </p:cNvPr>
          <p:cNvSpPr txBox="1"/>
          <p:nvPr/>
        </p:nvSpPr>
        <p:spPr>
          <a:xfrm>
            <a:off x="5353745" y="3214152"/>
            <a:ext cx="1848793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3 tracking reports in Senior Phase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C97E9A-830B-40F5-A138-A2A6AE358AE7}"/>
              </a:ext>
            </a:extLst>
          </p:cNvPr>
          <p:cNvSpPr txBox="1"/>
          <p:nvPr/>
        </p:nvSpPr>
        <p:spPr>
          <a:xfrm>
            <a:off x="5346918" y="3739166"/>
            <a:ext cx="1848793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Edict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767A92-1308-4E66-B463-81E030E39D03}"/>
              </a:ext>
            </a:extLst>
          </p:cNvPr>
          <p:cNvSpPr/>
          <p:nvPr/>
        </p:nvSpPr>
        <p:spPr>
          <a:xfrm>
            <a:off x="5350053" y="2010013"/>
            <a:ext cx="1842525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Ready to Learn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5467FAB-995C-4DDE-8731-2D9D8669ECD8}"/>
              </a:ext>
            </a:extLst>
          </p:cNvPr>
          <p:cNvSpPr txBox="1"/>
          <p:nvPr/>
        </p:nvSpPr>
        <p:spPr>
          <a:xfrm>
            <a:off x="5350053" y="2329467"/>
            <a:ext cx="1856179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Staff CLPL on Classroom management &amp; restorative conversations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B9638C9-23B4-442E-BC5A-0C0DBAF1DA4A}"/>
              </a:ext>
            </a:extLst>
          </p:cNvPr>
          <p:cNvSpPr txBox="1"/>
          <p:nvPr/>
        </p:nvSpPr>
        <p:spPr>
          <a:xfrm>
            <a:off x="5338655" y="1498854"/>
            <a:ext cx="1842525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Learner conversations at all levels  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2C667D4-6336-428F-865C-F22F501277BA}"/>
              </a:ext>
            </a:extLst>
          </p:cNvPr>
          <p:cNvSpPr/>
          <p:nvPr/>
        </p:nvSpPr>
        <p:spPr>
          <a:xfrm>
            <a:off x="3866793" y="2659316"/>
            <a:ext cx="144045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No child leaves my class with nothing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A8A491-BED2-4D80-A5C1-9F4F785B161B}"/>
              </a:ext>
            </a:extLst>
          </p:cNvPr>
          <p:cNvSpPr/>
          <p:nvPr/>
        </p:nvSpPr>
        <p:spPr>
          <a:xfrm>
            <a:off x="3866793" y="4320753"/>
            <a:ext cx="1440458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Improvement via post TR interventions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CAD4459-2E26-4565-9A3A-3F9C9AF11718}"/>
              </a:ext>
            </a:extLst>
          </p:cNvPr>
          <p:cNvSpPr/>
          <p:nvPr/>
        </p:nvSpPr>
        <p:spPr>
          <a:xfrm>
            <a:off x="3866793" y="6114681"/>
            <a:ext cx="144045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Teachers seek and share best practice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0A1EC94-03A4-4872-BD2C-18301FD75EEA}"/>
              </a:ext>
            </a:extLst>
          </p:cNvPr>
          <p:cNvSpPr/>
          <p:nvPr/>
        </p:nvSpPr>
        <p:spPr>
          <a:xfrm>
            <a:off x="5353745" y="4082276"/>
            <a:ext cx="1848794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Insight, ACEL, SQA data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8679966-0D30-4600-B9F3-94A26EC6CD07}"/>
              </a:ext>
            </a:extLst>
          </p:cNvPr>
          <p:cNvSpPr txBox="1"/>
          <p:nvPr/>
        </p:nvSpPr>
        <p:spPr>
          <a:xfrm>
            <a:off x="2350426" y="4306750"/>
            <a:ext cx="141138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>
                <a:solidFill>
                  <a:srgbClr val="C00000"/>
                </a:solidFill>
              </a:rPr>
              <a:t>Tracking performance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89EED64-3D89-46BF-B12C-32DAB14E6C0A}"/>
              </a:ext>
            </a:extLst>
          </p:cNvPr>
          <p:cNvSpPr txBox="1"/>
          <p:nvPr/>
        </p:nvSpPr>
        <p:spPr>
          <a:xfrm>
            <a:off x="3866793" y="5562957"/>
            <a:ext cx="144045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BGE &amp; Senior Phase pace &amp; challenge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E0F2EF5-5928-40BC-9A0F-62EDBC8F0611}"/>
              </a:ext>
            </a:extLst>
          </p:cNvPr>
          <p:cNvSpPr txBox="1"/>
          <p:nvPr/>
        </p:nvSpPr>
        <p:spPr>
          <a:xfrm>
            <a:off x="5354617" y="5723130"/>
            <a:ext cx="1870920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10 minutes reading in class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B472F44-9114-4EA9-87EB-3AA6817E5225}"/>
              </a:ext>
            </a:extLst>
          </p:cNvPr>
          <p:cNvSpPr txBox="1"/>
          <p:nvPr/>
        </p:nvSpPr>
        <p:spPr>
          <a:xfrm>
            <a:off x="5357129" y="4740625"/>
            <a:ext cx="1863534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L&amp;T team, trios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258A36E-417C-403D-83E2-DB480251B4B7}"/>
              </a:ext>
            </a:extLst>
          </p:cNvPr>
          <p:cNvSpPr/>
          <p:nvPr/>
        </p:nvSpPr>
        <p:spPr>
          <a:xfrm>
            <a:off x="3864355" y="404944"/>
            <a:ext cx="1422637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High expectations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E466023-D7D7-481B-9CD7-4A02176A959E}"/>
              </a:ext>
            </a:extLst>
          </p:cNvPr>
          <p:cNvSpPr/>
          <p:nvPr/>
        </p:nvSpPr>
        <p:spPr>
          <a:xfrm>
            <a:off x="3850452" y="1386867"/>
            <a:ext cx="1431615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1:1 ASL support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3D2366-E8DF-40D9-9BD0-B3681239D246}"/>
              </a:ext>
            </a:extLst>
          </p:cNvPr>
          <p:cNvSpPr txBox="1"/>
          <p:nvPr/>
        </p:nvSpPr>
        <p:spPr>
          <a:xfrm>
            <a:off x="5334102" y="364642"/>
            <a:ext cx="1856179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School focus wall of leavers at risk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67F28C8-03B9-4172-8253-13822412D725}"/>
              </a:ext>
            </a:extLst>
          </p:cNvPr>
          <p:cNvSpPr txBox="1"/>
          <p:nvPr/>
        </p:nvSpPr>
        <p:spPr>
          <a:xfrm>
            <a:off x="5338656" y="898429"/>
            <a:ext cx="1842524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Target setting conversations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1E8E2A-3F27-4D41-9C71-3BD45C62494A}"/>
              </a:ext>
            </a:extLst>
          </p:cNvPr>
          <p:cNvSpPr txBox="1"/>
          <p:nvPr/>
        </p:nvSpPr>
        <p:spPr>
          <a:xfrm>
            <a:off x="8431496" y="-23587"/>
            <a:ext cx="3453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Faculty attainment contribution to The Drummond Challenge  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8A3BCD7-9345-4158-A801-68FDC3927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839122"/>
            <a:ext cx="715993" cy="10127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7FA52F-D5FC-4025-8641-6C72010E1E68}"/>
              </a:ext>
            </a:extLst>
          </p:cNvPr>
          <p:cNvSpPr txBox="1"/>
          <p:nvPr/>
        </p:nvSpPr>
        <p:spPr>
          <a:xfrm>
            <a:off x="7807237" y="2672880"/>
            <a:ext cx="3901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knows its data: sets and tracks own targets for quantity &amp; quality of awards to contribute to raising whole school attainment.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B60EC7D-4E16-4832-95E1-4B1DF18D9A16}"/>
              </a:ext>
            </a:extLst>
          </p:cNvPr>
          <p:cNvSpPr txBox="1"/>
          <p:nvPr/>
        </p:nvSpPr>
        <p:spPr>
          <a:xfrm>
            <a:off x="7807237" y="4122084"/>
            <a:ext cx="3901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sets plans for short (S4-S6 this session), medium (S2&amp;S3) and long term (S1) attainment &amp; evaluates progress towards them.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CDD95E2-9E71-46D9-9463-E4ABC49880C2}"/>
              </a:ext>
            </a:extLst>
          </p:cNvPr>
          <p:cNvSpPr txBox="1"/>
          <p:nvPr/>
        </p:nvSpPr>
        <p:spPr>
          <a:xfrm>
            <a:off x="7807238" y="4937015"/>
            <a:ext cx="3901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sets high and clear expectations for high quality L&amp;T; standing and meaningful agenda item; critical friend approach to sharing best practice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1447BAE-A84E-4E86-839B-9BD467013E04}"/>
              </a:ext>
            </a:extLst>
          </p:cNvPr>
          <p:cNvSpPr txBox="1"/>
          <p:nvPr/>
        </p:nvSpPr>
        <p:spPr>
          <a:xfrm>
            <a:off x="7807238" y="2008255"/>
            <a:ext cx="3901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has consistent high quality interventions for pupils at risk of under/ not achieving.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32244D2-5CEC-464F-B4DA-D054CB4AE60D}"/>
              </a:ext>
            </a:extLst>
          </p:cNvPr>
          <p:cNvSpPr txBox="1"/>
          <p:nvPr/>
        </p:nvSpPr>
        <p:spPr>
          <a:xfrm>
            <a:off x="7807238" y="1327526"/>
            <a:ext cx="3901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has, and models, Nurturing Big Ambitions at the heart of all it does.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56D8DF8-5D9A-43E5-A3DD-156E2F8D1294}"/>
              </a:ext>
            </a:extLst>
          </p:cNvPr>
          <p:cNvSpPr txBox="1"/>
          <p:nvPr/>
        </p:nvSpPr>
        <p:spPr>
          <a:xfrm>
            <a:off x="7095467" y="594733"/>
            <a:ext cx="5196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Leadership + high quality learning &amp; teaching + data analysis= raising attainment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4C689F7-5E08-4CA5-986A-3CF5C451D71F}"/>
              </a:ext>
            </a:extLst>
          </p:cNvPr>
          <p:cNvSpPr txBox="1"/>
          <p:nvPr/>
        </p:nvSpPr>
        <p:spPr>
          <a:xfrm>
            <a:off x="7807237" y="3429000"/>
            <a:ext cx="3901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The faculty aim is that no child leaves their classrooms with nothing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7677864-6C93-403B-A0BB-FC7DAE7C6FD5}"/>
              </a:ext>
            </a:extLst>
          </p:cNvPr>
          <p:cNvSpPr txBox="1"/>
          <p:nvPr/>
        </p:nvSpPr>
        <p:spPr>
          <a:xfrm>
            <a:off x="2352409" y="1735516"/>
            <a:ext cx="1389858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Faculty team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3FD00DB-C269-48FD-BACC-7A80D900C9F0}"/>
              </a:ext>
            </a:extLst>
          </p:cNvPr>
          <p:cNvSpPr txBox="1"/>
          <p:nvPr/>
        </p:nvSpPr>
        <p:spPr>
          <a:xfrm>
            <a:off x="2346057" y="2831498"/>
            <a:ext cx="138985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Partnership working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CDFCBED-FABC-41D5-BC6D-EFB1A51FE484}"/>
              </a:ext>
            </a:extLst>
          </p:cNvPr>
          <p:cNvSpPr/>
          <p:nvPr/>
        </p:nvSpPr>
        <p:spPr>
          <a:xfrm>
            <a:off x="5353745" y="4403812"/>
            <a:ext cx="1854703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Differentiation &amp; </a:t>
            </a:r>
            <a:r>
              <a:rPr lang="en-GB" sz="1200" dirty="0" err="1"/>
              <a:t>AiFl</a:t>
            </a:r>
            <a:r>
              <a:rPr lang="en-GB" sz="1200" dirty="0"/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328DFF8-657D-47A1-B142-5BE8AB04B71F}"/>
              </a:ext>
            </a:extLst>
          </p:cNvPr>
          <p:cNvSpPr txBox="1"/>
          <p:nvPr/>
        </p:nvSpPr>
        <p:spPr>
          <a:xfrm>
            <a:off x="5362046" y="5055158"/>
            <a:ext cx="1870920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CIRCLE implementation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76B54E8-FA9E-487E-826A-B7976D853A28}"/>
              </a:ext>
            </a:extLst>
          </p:cNvPr>
          <p:cNvSpPr/>
          <p:nvPr/>
        </p:nvSpPr>
        <p:spPr>
          <a:xfrm>
            <a:off x="3876732" y="3174957"/>
            <a:ext cx="144045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Alternative pathways</a:t>
            </a:r>
          </a:p>
        </p:txBody>
      </p:sp>
      <p:sp>
        <p:nvSpPr>
          <p:cNvPr id="53" name="Arrow: Left 52">
            <a:extLst>
              <a:ext uri="{FF2B5EF4-FFF2-40B4-BE49-F238E27FC236}">
                <a16:creationId xmlns:a16="http://schemas.microsoft.com/office/drawing/2014/main" id="{096EDAF8-1DF0-4835-BB98-7CF35FE516E8}"/>
              </a:ext>
            </a:extLst>
          </p:cNvPr>
          <p:cNvSpPr/>
          <p:nvPr/>
        </p:nvSpPr>
        <p:spPr>
          <a:xfrm>
            <a:off x="715992" y="6613880"/>
            <a:ext cx="112728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Specific, targeted, achievable, numeric (STAN) &amp; evaluation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D2FD48-F4AC-46D3-88A7-FB2B98342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4</a:t>
            </a:fld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63E25CF-9CAB-47F3-9355-51676ECFD88B}"/>
              </a:ext>
            </a:extLst>
          </p:cNvPr>
          <p:cNvSpPr/>
          <p:nvPr/>
        </p:nvSpPr>
        <p:spPr>
          <a:xfrm>
            <a:off x="5353745" y="5374984"/>
            <a:ext cx="1870920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SLT classroom visits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28E5BFF-823F-4468-B292-4CFDF2B34C89}"/>
              </a:ext>
            </a:extLst>
          </p:cNvPr>
          <p:cNvSpPr/>
          <p:nvPr/>
        </p:nvSpPr>
        <p:spPr>
          <a:xfrm>
            <a:off x="5353745" y="6127234"/>
            <a:ext cx="1872291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Intra faculty observations</a:t>
            </a:r>
          </a:p>
        </p:txBody>
      </p:sp>
    </p:spTree>
    <p:extLst>
      <p:ext uri="{BB962C8B-B14F-4D97-AF65-F5344CB8AC3E}">
        <p14:creationId xmlns:p14="http://schemas.microsoft.com/office/powerpoint/2010/main" val="289009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  <p:bldP spid="15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FAB36D-BBBB-4BE5-AABE-FA581264A7B4}"/>
              </a:ext>
            </a:extLst>
          </p:cNvPr>
          <p:cNvSpPr/>
          <p:nvPr/>
        </p:nvSpPr>
        <p:spPr>
          <a:xfrm>
            <a:off x="47109" y="249056"/>
            <a:ext cx="2251838" cy="483209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rgbClr val="C00000"/>
                </a:solidFill>
              </a:rPr>
              <a:t>The Drummond Challenge 3</a:t>
            </a:r>
          </a:p>
          <a:p>
            <a:pPr algn="ctr"/>
            <a:endParaRPr lang="en-GB" sz="1400" b="1" dirty="0"/>
          </a:p>
          <a:p>
            <a:pPr algn="ctr"/>
            <a:r>
              <a:rPr lang="en-GB" sz="1400" b="1" dirty="0">
                <a:solidFill>
                  <a:srgbClr val="C00000"/>
                </a:solidFill>
              </a:rPr>
              <a:t>Ensure that all our young people feel valued, safe, respected and supported as they progress through school </a:t>
            </a:r>
          </a:p>
          <a:p>
            <a:pPr algn="ctr"/>
            <a:endParaRPr lang="en-GB" sz="1200" dirty="0"/>
          </a:p>
          <a:p>
            <a:pPr algn="ctr"/>
            <a:r>
              <a:rPr lang="en-GB" sz="1200" dirty="0"/>
              <a:t>NIF &amp; CEC priority 3:</a:t>
            </a:r>
            <a:endParaRPr lang="en-GB" sz="1200" b="1" dirty="0"/>
          </a:p>
          <a:p>
            <a:pPr algn="ctr"/>
            <a:r>
              <a:rPr lang="en-GB" sz="1200" dirty="0"/>
              <a:t>Improvement in children and young people’s health &amp; wellbeing.</a:t>
            </a:r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r>
              <a:rPr lang="en-GB" sz="1200" b="1" dirty="0">
                <a:solidFill>
                  <a:srgbClr val="0070C0"/>
                </a:solidFill>
              </a:rPr>
              <a:t>92% </a:t>
            </a:r>
            <a:r>
              <a:rPr lang="en-GB" sz="1200" b="1" dirty="0"/>
              <a:t>attendance as a stretch aim from </a:t>
            </a:r>
            <a:r>
              <a:rPr lang="en-GB" sz="1200" b="1" dirty="0">
                <a:solidFill>
                  <a:srgbClr val="FF0000"/>
                </a:solidFill>
              </a:rPr>
              <a:t>89%</a:t>
            </a:r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r>
              <a:rPr lang="en-GB" sz="1200" b="1" dirty="0"/>
              <a:t>Target of improving HWB survey undertaken 2 years ago &amp; Pupil HGIOURS in March 2020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D1F69-FA10-46A7-9132-EBE9D2A438BA}"/>
              </a:ext>
            </a:extLst>
          </p:cNvPr>
          <p:cNvSpPr txBox="1"/>
          <p:nvPr/>
        </p:nvSpPr>
        <p:spPr>
          <a:xfrm>
            <a:off x="2337276" y="733232"/>
            <a:ext cx="1471188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Staff model </a:t>
            </a:r>
            <a:r>
              <a:rPr lang="en-GB" sz="1200" b="1" dirty="0">
                <a:solidFill>
                  <a:srgbClr val="C00000"/>
                </a:solidFill>
              </a:rPr>
              <a:t>CORE values &amp; Nurturing Big Ambitions</a:t>
            </a:r>
            <a:endParaRPr lang="en-GB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38F324-1B1E-48D0-A3C4-C7165D9D1727}"/>
              </a:ext>
            </a:extLst>
          </p:cNvPr>
          <p:cNvSpPr txBox="1"/>
          <p:nvPr/>
        </p:nvSpPr>
        <p:spPr>
          <a:xfrm>
            <a:off x="2341665" y="1471956"/>
            <a:ext cx="1440459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Rewards/merit system SIG/ Prof </a:t>
            </a:r>
            <a:r>
              <a:rPr lang="en-GB" sz="1200" dirty="0" err="1"/>
              <a:t>Enq</a:t>
            </a:r>
            <a:endParaRPr lang="en-GB" sz="1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AC13AF-5737-4BBD-A372-9F4213AE13E3}"/>
              </a:ext>
            </a:extLst>
          </p:cNvPr>
          <p:cNvSpPr/>
          <p:nvPr/>
        </p:nvSpPr>
        <p:spPr>
          <a:xfrm>
            <a:off x="2357030" y="5653016"/>
            <a:ext cx="1411389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C00000"/>
                </a:solidFill>
              </a:rPr>
              <a:t>Excellent learning &amp; teaching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33145-5B7E-4095-BAD9-D77383F3337E}"/>
              </a:ext>
            </a:extLst>
          </p:cNvPr>
          <p:cNvSpPr/>
          <p:nvPr/>
        </p:nvSpPr>
        <p:spPr>
          <a:xfrm>
            <a:off x="2226589" y="112817"/>
            <a:ext cx="16003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C00000"/>
                </a:solidFill>
              </a:rPr>
              <a:t>Primary drivers to help us achieve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1946B6-4C40-47AD-B47F-5805C85456A8}"/>
              </a:ext>
            </a:extLst>
          </p:cNvPr>
          <p:cNvSpPr/>
          <p:nvPr/>
        </p:nvSpPr>
        <p:spPr>
          <a:xfrm>
            <a:off x="3922138" y="110556"/>
            <a:ext cx="129413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Secondary drivers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EC40AB-4668-4E1E-894B-2B99F1EB23F4}"/>
              </a:ext>
            </a:extLst>
          </p:cNvPr>
          <p:cNvSpPr/>
          <p:nvPr/>
        </p:nvSpPr>
        <p:spPr>
          <a:xfrm>
            <a:off x="2341665" y="4237765"/>
            <a:ext cx="1440459" cy="46166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Improved contact with home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AAD66A-01F3-455D-8C86-F916D5D8A527}"/>
              </a:ext>
            </a:extLst>
          </p:cNvPr>
          <p:cNvSpPr txBox="1"/>
          <p:nvPr/>
        </p:nvSpPr>
        <p:spPr>
          <a:xfrm>
            <a:off x="3873234" y="5129880"/>
            <a:ext cx="144045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Well planned 4 phase model &amp; </a:t>
            </a:r>
            <a:r>
              <a:rPr lang="en-GB" sz="1200" dirty="0" err="1"/>
              <a:t>AiFL</a:t>
            </a:r>
            <a:endParaRPr lang="en-GB" sz="12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C53B0B-F5FA-410B-9485-D4B174E7C05F}"/>
              </a:ext>
            </a:extLst>
          </p:cNvPr>
          <p:cNvSpPr/>
          <p:nvPr/>
        </p:nvSpPr>
        <p:spPr>
          <a:xfrm>
            <a:off x="3864490" y="1438163"/>
            <a:ext cx="1440459" cy="83099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Teachers know ACE, CE, YC and poverty  barriers and plan to remove them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613C8A-6BF5-425D-9702-B8B8808B7A45}"/>
              </a:ext>
            </a:extLst>
          </p:cNvPr>
          <p:cNvSpPr/>
          <p:nvPr/>
        </p:nvSpPr>
        <p:spPr>
          <a:xfrm>
            <a:off x="3864490" y="4029963"/>
            <a:ext cx="1440458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Use of tracking supports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258507-94C3-4FD3-B4F1-DE2EDB95D778}"/>
              </a:ext>
            </a:extLst>
          </p:cNvPr>
          <p:cNvSpPr txBox="1"/>
          <p:nvPr/>
        </p:nvSpPr>
        <p:spPr>
          <a:xfrm>
            <a:off x="5350053" y="105756"/>
            <a:ext cx="1558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Ideas to help this year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36A447-69F9-4A8A-BA2B-744E282D0C1D}"/>
              </a:ext>
            </a:extLst>
          </p:cNvPr>
          <p:cNvSpPr txBox="1"/>
          <p:nvPr/>
        </p:nvSpPr>
        <p:spPr>
          <a:xfrm>
            <a:off x="5393910" y="6510332"/>
            <a:ext cx="1701558" cy="28250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Professional Enquiry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C000E4-12D5-4C34-8644-A30AC58D9ABF}"/>
              </a:ext>
            </a:extLst>
          </p:cNvPr>
          <p:cNvSpPr txBox="1"/>
          <p:nvPr/>
        </p:nvSpPr>
        <p:spPr>
          <a:xfrm>
            <a:off x="5386672" y="3799131"/>
            <a:ext cx="168110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3 tracking reports in Senior Phase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767A92-1308-4E66-B463-81E030E39D03}"/>
              </a:ext>
            </a:extLst>
          </p:cNvPr>
          <p:cNvSpPr/>
          <p:nvPr/>
        </p:nvSpPr>
        <p:spPr>
          <a:xfrm>
            <a:off x="5386672" y="2128369"/>
            <a:ext cx="1672175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Citadel &amp; PEF support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5467FAB-995C-4DDE-8731-2D9D8669ECD8}"/>
              </a:ext>
            </a:extLst>
          </p:cNvPr>
          <p:cNvSpPr txBox="1"/>
          <p:nvPr/>
        </p:nvSpPr>
        <p:spPr>
          <a:xfrm>
            <a:off x="2337276" y="2260682"/>
            <a:ext cx="1449239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Staff CLPL on Classroom management &amp; restorative conversations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B9638C9-23B4-442E-BC5A-0C0DBAF1DA4A}"/>
              </a:ext>
            </a:extLst>
          </p:cNvPr>
          <p:cNvSpPr txBox="1"/>
          <p:nvPr/>
        </p:nvSpPr>
        <p:spPr>
          <a:xfrm>
            <a:off x="5399747" y="1498869"/>
            <a:ext cx="168110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Learner conversations at all levels  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2C667D4-6336-428F-865C-F22F501277BA}"/>
              </a:ext>
            </a:extLst>
          </p:cNvPr>
          <p:cNvSpPr/>
          <p:nvPr/>
        </p:nvSpPr>
        <p:spPr>
          <a:xfrm>
            <a:off x="3873234" y="2361444"/>
            <a:ext cx="144045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No child leaves my class with nothing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A8A491-BED2-4D80-A5C1-9F4F785B161B}"/>
              </a:ext>
            </a:extLst>
          </p:cNvPr>
          <p:cNvSpPr/>
          <p:nvPr/>
        </p:nvSpPr>
        <p:spPr>
          <a:xfrm>
            <a:off x="3873234" y="4576926"/>
            <a:ext cx="1440458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Clear and consistent interventions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CAD4459-2E26-4565-9A3A-3F9C9AF11718}"/>
              </a:ext>
            </a:extLst>
          </p:cNvPr>
          <p:cNvSpPr/>
          <p:nvPr/>
        </p:nvSpPr>
        <p:spPr>
          <a:xfrm>
            <a:off x="3873234" y="6257083"/>
            <a:ext cx="144045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Teachers seek and share best practice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0A1EC94-03A4-4872-BD2C-18301FD75EEA}"/>
              </a:ext>
            </a:extLst>
          </p:cNvPr>
          <p:cNvSpPr/>
          <p:nvPr/>
        </p:nvSpPr>
        <p:spPr>
          <a:xfrm>
            <a:off x="5379256" y="4686043"/>
            <a:ext cx="1681108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Insight, ACEL, SQA data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8679966-0D30-4600-B9F3-94A26EC6CD07}"/>
              </a:ext>
            </a:extLst>
          </p:cNvPr>
          <p:cNvSpPr txBox="1"/>
          <p:nvPr/>
        </p:nvSpPr>
        <p:spPr>
          <a:xfrm>
            <a:off x="2337276" y="4841825"/>
            <a:ext cx="1449239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C00000"/>
                </a:solidFill>
              </a:rPr>
              <a:t>Tracking attendance &amp;  performance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89EED64-3D89-46BF-B12C-32DAB14E6C0A}"/>
              </a:ext>
            </a:extLst>
          </p:cNvPr>
          <p:cNvSpPr txBox="1"/>
          <p:nvPr/>
        </p:nvSpPr>
        <p:spPr>
          <a:xfrm>
            <a:off x="3866793" y="5679917"/>
            <a:ext cx="144045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BGE &amp; Senior Phase pace &amp; challenge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E0F2EF5-5928-40BC-9A0F-62EDBC8F0611}"/>
              </a:ext>
            </a:extLst>
          </p:cNvPr>
          <p:cNvSpPr txBox="1"/>
          <p:nvPr/>
        </p:nvSpPr>
        <p:spPr>
          <a:xfrm>
            <a:off x="5397945" y="5992220"/>
            <a:ext cx="1677072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10 minutes reading in class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B472F44-9114-4EA9-87EB-3AA6817E5225}"/>
              </a:ext>
            </a:extLst>
          </p:cNvPr>
          <p:cNvSpPr txBox="1"/>
          <p:nvPr/>
        </p:nvSpPr>
        <p:spPr>
          <a:xfrm>
            <a:off x="5401422" y="5342857"/>
            <a:ext cx="1677758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L&amp;T Trios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E466023-D7D7-481B-9CD7-4A02176A959E}"/>
              </a:ext>
            </a:extLst>
          </p:cNvPr>
          <p:cNvSpPr/>
          <p:nvPr/>
        </p:nvSpPr>
        <p:spPr>
          <a:xfrm>
            <a:off x="3873234" y="1033837"/>
            <a:ext cx="1431615" cy="27699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Faculty pupil voice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3D2366-E8DF-40D9-9BD0-B3681239D246}"/>
              </a:ext>
            </a:extLst>
          </p:cNvPr>
          <p:cNvSpPr txBox="1"/>
          <p:nvPr/>
        </p:nvSpPr>
        <p:spPr>
          <a:xfrm>
            <a:off x="5382206" y="363901"/>
            <a:ext cx="168110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School focus wall of leavers at risk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67F28C8-03B9-4172-8253-13822412D725}"/>
              </a:ext>
            </a:extLst>
          </p:cNvPr>
          <p:cNvSpPr txBox="1"/>
          <p:nvPr/>
        </p:nvSpPr>
        <p:spPr>
          <a:xfrm>
            <a:off x="5399747" y="906881"/>
            <a:ext cx="168110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Target setting conversations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1E8E2A-3F27-4D41-9C71-3BD45C62494A}"/>
              </a:ext>
            </a:extLst>
          </p:cNvPr>
          <p:cNvSpPr txBox="1"/>
          <p:nvPr/>
        </p:nvSpPr>
        <p:spPr>
          <a:xfrm>
            <a:off x="8431496" y="-23587"/>
            <a:ext cx="3453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Faculty attainment contribution to The Drummond Challenge  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8A3BCD7-9345-4158-A801-68FDC3927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839122"/>
            <a:ext cx="715993" cy="10127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7FA52F-D5FC-4025-8641-6C72010E1E68}"/>
              </a:ext>
            </a:extLst>
          </p:cNvPr>
          <p:cNvSpPr txBox="1"/>
          <p:nvPr/>
        </p:nvSpPr>
        <p:spPr>
          <a:xfrm>
            <a:off x="7807237" y="2672880"/>
            <a:ext cx="3901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knows its data: sets and tracks own targets for quantity &amp; quality of awards to contribute to raising whole school attainment.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B60EC7D-4E16-4832-95E1-4B1DF18D9A16}"/>
              </a:ext>
            </a:extLst>
          </p:cNvPr>
          <p:cNvSpPr txBox="1"/>
          <p:nvPr/>
        </p:nvSpPr>
        <p:spPr>
          <a:xfrm>
            <a:off x="7814473" y="4358090"/>
            <a:ext cx="3901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is aware of equity cohorts (Care Experienced and Young Carers) as well as impact of ACEs and poverty upon young people’s outcomes and can support them.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1447BAE-A84E-4E86-839B-9BD467013E04}"/>
              </a:ext>
            </a:extLst>
          </p:cNvPr>
          <p:cNvSpPr txBox="1"/>
          <p:nvPr/>
        </p:nvSpPr>
        <p:spPr>
          <a:xfrm>
            <a:off x="7814473" y="2156320"/>
            <a:ext cx="3901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has consistent high quality interventions for pupils at risk of under/ not achieving.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32244D2-5CEC-464F-B4DA-D054CB4AE60D}"/>
              </a:ext>
            </a:extLst>
          </p:cNvPr>
          <p:cNvSpPr txBox="1"/>
          <p:nvPr/>
        </p:nvSpPr>
        <p:spPr>
          <a:xfrm>
            <a:off x="7807236" y="1172336"/>
            <a:ext cx="3901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has, and models, Nurturing Big Ambitions at the heart of all it does.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56D8DF8-5D9A-43E5-A3DD-156E2F8D1294}"/>
              </a:ext>
            </a:extLst>
          </p:cNvPr>
          <p:cNvSpPr txBox="1"/>
          <p:nvPr/>
        </p:nvSpPr>
        <p:spPr>
          <a:xfrm>
            <a:off x="7095467" y="594733"/>
            <a:ext cx="5196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Leadership + high quality learning &amp; teaching + data analysis= raising attainment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4C689F7-5E08-4CA5-986A-3CF5C451D71F}"/>
              </a:ext>
            </a:extLst>
          </p:cNvPr>
          <p:cNvSpPr txBox="1"/>
          <p:nvPr/>
        </p:nvSpPr>
        <p:spPr>
          <a:xfrm>
            <a:off x="7807237" y="3429000"/>
            <a:ext cx="3901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The faculty aim is that no child leaves their classrooms with nothing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7677864-6C93-403B-A0BB-FC7DAE7C6FD5}"/>
              </a:ext>
            </a:extLst>
          </p:cNvPr>
          <p:cNvSpPr txBox="1"/>
          <p:nvPr/>
        </p:nvSpPr>
        <p:spPr>
          <a:xfrm>
            <a:off x="2352408" y="3475870"/>
            <a:ext cx="1389858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Resilience &amp; relationships SIG/ Prof  </a:t>
            </a:r>
            <a:r>
              <a:rPr lang="en-GB" sz="1200" dirty="0" err="1"/>
              <a:t>Enq</a:t>
            </a:r>
            <a:r>
              <a:rPr lang="en-GB" sz="1200" dirty="0"/>
              <a:t>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CDFCBED-FABC-41D5-BC6D-EFB1A51FE484}"/>
              </a:ext>
            </a:extLst>
          </p:cNvPr>
          <p:cNvSpPr/>
          <p:nvPr/>
        </p:nvSpPr>
        <p:spPr>
          <a:xfrm>
            <a:off x="5401422" y="5015755"/>
            <a:ext cx="1681108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Differentiation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328DFF8-657D-47A1-B142-5BE8AB04B71F}"/>
              </a:ext>
            </a:extLst>
          </p:cNvPr>
          <p:cNvSpPr txBox="1"/>
          <p:nvPr/>
        </p:nvSpPr>
        <p:spPr>
          <a:xfrm>
            <a:off x="5393909" y="5658774"/>
            <a:ext cx="1677758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CIRCLE implementation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76B54E8-FA9E-487E-826A-B7976D853A28}"/>
              </a:ext>
            </a:extLst>
          </p:cNvPr>
          <p:cNvSpPr/>
          <p:nvPr/>
        </p:nvSpPr>
        <p:spPr>
          <a:xfrm>
            <a:off x="3873234" y="2893951"/>
            <a:ext cx="1440458" cy="46166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1 in 5 &amp; ACE awareness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2838691-7405-4EB6-88FD-964682CCF0BC}"/>
              </a:ext>
            </a:extLst>
          </p:cNvPr>
          <p:cNvSpPr/>
          <p:nvPr/>
        </p:nvSpPr>
        <p:spPr>
          <a:xfrm>
            <a:off x="5393909" y="2582997"/>
            <a:ext cx="1672175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Mental Health first aiders in school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1CF07FA-86E0-4542-918A-E1094CCD3CBA}"/>
              </a:ext>
            </a:extLst>
          </p:cNvPr>
          <p:cNvSpPr/>
          <p:nvPr/>
        </p:nvSpPr>
        <p:spPr>
          <a:xfrm>
            <a:off x="5393909" y="3230037"/>
            <a:ext cx="1672175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Nurture training- every child needs a champion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4B745CD-4DC4-4A6C-B329-59742112266A}"/>
              </a:ext>
            </a:extLst>
          </p:cNvPr>
          <p:cNvSpPr/>
          <p:nvPr/>
        </p:nvSpPr>
        <p:spPr>
          <a:xfrm>
            <a:off x="3866792" y="3466362"/>
            <a:ext cx="1440458" cy="46166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Early intervention by PSL/ </a:t>
            </a:r>
            <a:r>
              <a:rPr lang="en-GB" sz="1200" dirty="0" err="1"/>
              <a:t>SfL</a:t>
            </a:r>
            <a:r>
              <a:rPr lang="en-GB" sz="1200" dirty="0"/>
              <a:t>/ EWO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C288777-3AAA-4DCE-887B-166F2114C16A}"/>
              </a:ext>
            </a:extLst>
          </p:cNvPr>
          <p:cNvSpPr/>
          <p:nvPr/>
        </p:nvSpPr>
        <p:spPr>
          <a:xfrm>
            <a:off x="3875703" y="491940"/>
            <a:ext cx="1422637" cy="46166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Rights Respecting Schools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457AF40-7C81-47ED-A73D-1E641B45B603}"/>
              </a:ext>
            </a:extLst>
          </p:cNvPr>
          <p:cNvSpPr txBox="1"/>
          <p:nvPr/>
        </p:nvSpPr>
        <p:spPr>
          <a:xfrm>
            <a:off x="5393908" y="4322748"/>
            <a:ext cx="1681109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Attendance policy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057692C-68CA-4885-B934-33B0A96F6CE2}"/>
              </a:ext>
            </a:extLst>
          </p:cNvPr>
          <p:cNvSpPr txBox="1"/>
          <p:nvPr/>
        </p:nvSpPr>
        <p:spPr>
          <a:xfrm>
            <a:off x="7814473" y="1627777"/>
            <a:ext cx="3901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gathers pupil voice regularly and makes use of the data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22C638-1DB2-477D-871C-0E80E3CC42D0}"/>
              </a:ext>
            </a:extLst>
          </p:cNvPr>
          <p:cNvSpPr txBox="1"/>
          <p:nvPr/>
        </p:nvSpPr>
        <p:spPr>
          <a:xfrm>
            <a:off x="7814473" y="5329850"/>
            <a:ext cx="3901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sets high expectations for L&amp;T; standing and meaningful agenda item; critical friend approach to sharing best practice </a:t>
            </a:r>
          </a:p>
        </p:txBody>
      </p:sp>
      <p:sp>
        <p:nvSpPr>
          <p:cNvPr id="49" name="Arrow: Left 48">
            <a:extLst>
              <a:ext uri="{FF2B5EF4-FFF2-40B4-BE49-F238E27FC236}">
                <a16:creationId xmlns:a16="http://schemas.microsoft.com/office/drawing/2014/main" id="{77D5A369-8719-42DB-8022-E6D02E0533C8}"/>
              </a:ext>
            </a:extLst>
          </p:cNvPr>
          <p:cNvSpPr/>
          <p:nvPr/>
        </p:nvSpPr>
        <p:spPr>
          <a:xfrm>
            <a:off x="715992" y="6599590"/>
            <a:ext cx="112728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Specific, targeted, achievable, numeric (STAN) &amp; evaluation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1D1448-7008-45F9-B70D-40AFE02E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71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  <p:bldP spid="15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FAB36D-BBBB-4BE5-AABE-FA581264A7B4}"/>
              </a:ext>
            </a:extLst>
          </p:cNvPr>
          <p:cNvSpPr/>
          <p:nvPr/>
        </p:nvSpPr>
        <p:spPr>
          <a:xfrm>
            <a:off x="128110" y="1627777"/>
            <a:ext cx="2010474" cy="3570208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rgbClr val="C00000"/>
                </a:solidFill>
              </a:rPr>
              <a:t>The Drummond Challenge 4</a:t>
            </a:r>
          </a:p>
          <a:p>
            <a:pPr algn="ctr"/>
            <a:endParaRPr lang="en-GB" sz="1400" b="1" dirty="0"/>
          </a:p>
          <a:p>
            <a:pPr algn="ctr"/>
            <a:r>
              <a:rPr lang="en-GB" sz="1200" dirty="0"/>
              <a:t>To improve employability skills and sustained positive destinations for all young people</a:t>
            </a:r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r>
              <a:rPr lang="en-GB" sz="1200" b="1" dirty="0">
                <a:solidFill>
                  <a:srgbClr val="0070C0"/>
                </a:solidFill>
              </a:rPr>
              <a:t>98% </a:t>
            </a:r>
            <a:r>
              <a:rPr lang="en-GB" sz="1200" b="1" dirty="0"/>
              <a:t>of leavers go on to a positive destination </a:t>
            </a:r>
          </a:p>
          <a:p>
            <a:pPr algn="ctr"/>
            <a:r>
              <a:rPr lang="en-GB" sz="1200" b="1" dirty="0"/>
              <a:t>(currently </a:t>
            </a:r>
            <a:r>
              <a:rPr lang="en-GB" sz="1200" b="1" dirty="0">
                <a:solidFill>
                  <a:srgbClr val="FF0000"/>
                </a:solidFill>
              </a:rPr>
              <a:t>95%</a:t>
            </a:r>
            <a:r>
              <a:rPr lang="en-GB" sz="1200" b="1" dirty="0"/>
              <a:t>)</a:t>
            </a:r>
          </a:p>
          <a:p>
            <a:pPr algn="ctr"/>
            <a:endParaRPr lang="en-GB" sz="1200" b="1" dirty="0"/>
          </a:p>
          <a:p>
            <a:pPr algn="ctr"/>
            <a:r>
              <a:rPr lang="en-GB" sz="1200" b="1" dirty="0"/>
              <a:t>SIMD 1&amp;2 S4 leavers </a:t>
            </a:r>
            <a:r>
              <a:rPr lang="en-GB" sz="1200" b="1" dirty="0">
                <a:solidFill>
                  <a:srgbClr val="0070C0"/>
                </a:solidFill>
              </a:rPr>
              <a:t>97% </a:t>
            </a:r>
            <a:r>
              <a:rPr lang="en-GB" sz="1200" b="1" dirty="0"/>
              <a:t>from </a:t>
            </a:r>
            <a:r>
              <a:rPr lang="en-GB" sz="1200" b="1" dirty="0">
                <a:solidFill>
                  <a:srgbClr val="FF0000"/>
                </a:solidFill>
              </a:rPr>
              <a:t>92%</a:t>
            </a:r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D1F69-FA10-46A7-9132-EBE9D2A438BA}"/>
              </a:ext>
            </a:extLst>
          </p:cNvPr>
          <p:cNvSpPr txBox="1"/>
          <p:nvPr/>
        </p:nvSpPr>
        <p:spPr>
          <a:xfrm>
            <a:off x="2327130" y="568534"/>
            <a:ext cx="1471188" cy="646331"/>
          </a:xfrm>
          <a:prstGeom prst="rect">
            <a:avLst/>
          </a:prstGeom>
          <a:solidFill>
            <a:srgbClr val="CC99FF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Staff model </a:t>
            </a:r>
            <a:r>
              <a:rPr lang="en-GB" sz="1200" b="1" dirty="0">
                <a:solidFill>
                  <a:srgbClr val="C00000"/>
                </a:solidFill>
              </a:rPr>
              <a:t>CORE values &amp; Nurturing Big Ambitions</a:t>
            </a:r>
            <a:endParaRPr lang="en-GB" sz="1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33145-5B7E-4095-BAD9-D77383F3337E}"/>
              </a:ext>
            </a:extLst>
          </p:cNvPr>
          <p:cNvSpPr/>
          <p:nvPr/>
        </p:nvSpPr>
        <p:spPr>
          <a:xfrm>
            <a:off x="2226589" y="112817"/>
            <a:ext cx="16003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C00000"/>
                </a:solidFill>
              </a:rPr>
              <a:t>Primary drivers to help us achieve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1946B6-4C40-47AD-B47F-5805C85456A8}"/>
              </a:ext>
            </a:extLst>
          </p:cNvPr>
          <p:cNvSpPr/>
          <p:nvPr/>
        </p:nvSpPr>
        <p:spPr>
          <a:xfrm>
            <a:off x="3922138" y="110556"/>
            <a:ext cx="129413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Secondary drivers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613C8A-6BF5-425D-9702-B8B8808B7A45}"/>
              </a:ext>
            </a:extLst>
          </p:cNvPr>
          <p:cNvSpPr/>
          <p:nvPr/>
        </p:nvSpPr>
        <p:spPr>
          <a:xfrm>
            <a:off x="3890890" y="3312227"/>
            <a:ext cx="1440458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Use of tracking supports &amp; interventions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258507-94C3-4FD3-B4F1-DE2EDB95D778}"/>
              </a:ext>
            </a:extLst>
          </p:cNvPr>
          <p:cNvSpPr txBox="1"/>
          <p:nvPr/>
        </p:nvSpPr>
        <p:spPr>
          <a:xfrm>
            <a:off x="5350053" y="105756"/>
            <a:ext cx="1558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Ideas to help this year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36A447-69F9-4A8A-BA2B-744E282D0C1D}"/>
              </a:ext>
            </a:extLst>
          </p:cNvPr>
          <p:cNvSpPr txBox="1"/>
          <p:nvPr/>
        </p:nvSpPr>
        <p:spPr>
          <a:xfrm>
            <a:off x="5420197" y="6002572"/>
            <a:ext cx="1440458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Professional Enquiry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2C667D4-6336-428F-865C-F22F501277BA}"/>
              </a:ext>
            </a:extLst>
          </p:cNvPr>
          <p:cNvSpPr/>
          <p:nvPr/>
        </p:nvSpPr>
        <p:spPr>
          <a:xfrm>
            <a:off x="3873233" y="1001376"/>
            <a:ext cx="1440458" cy="646331"/>
          </a:xfrm>
          <a:prstGeom prst="rect">
            <a:avLst/>
          </a:prstGeom>
          <a:solidFill>
            <a:srgbClr val="CC99FF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No child leaves Drummond with nothing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A8A491-BED2-4D80-A5C1-9F4F785B161B}"/>
              </a:ext>
            </a:extLst>
          </p:cNvPr>
          <p:cNvSpPr/>
          <p:nvPr/>
        </p:nvSpPr>
        <p:spPr>
          <a:xfrm>
            <a:off x="3884921" y="4076129"/>
            <a:ext cx="1440458" cy="646331"/>
          </a:xfrm>
          <a:prstGeom prst="rect">
            <a:avLst/>
          </a:prstGeom>
          <a:solidFill>
            <a:srgbClr val="CC99FF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Close &amp; rigorous tracking of pupils at risk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0A1EC94-03A4-4872-BD2C-18301FD75EEA}"/>
              </a:ext>
            </a:extLst>
          </p:cNvPr>
          <p:cNvSpPr/>
          <p:nvPr/>
        </p:nvSpPr>
        <p:spPr>
          <a:xfrm>
            <a:off x="3873234" y="2287501"/>
            <a:ext cx="1452145" cy="276999"/>
          </a:xfrm>
          <a:prstGeom prst="rect">
            <a:avLst/>
          </a:prstGeom>
          <a:solidFill>
            <a:srgbClr val="CC99FF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Insight data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3D2366-E8DF-40D9-9BD0-B3681239D246}"/>
              </a:ext>
            </a:extLst>
          </p:cNvPr>
          <p:cNvSpPr txBox="1"/>
          <p:nvPr/>
        </p:nvSpPr>
        <p:spPr>
          <a:xfrm>
            <a:off x="5388606" y="744008"/>
            <a:ext cx="1440458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School focus wall of leavers at risk of leaving with nothing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67F28C8-03B9-4172-8253-13822412D725}"/>
              </a:ext>
            </a:extLst>
          </p:cNvPr>
          <p:cNvSpPr txBox="1"/>
          <p:nvPr/>
        </p:nvSpPr>
        <p:spPr>
          <a:xfrm>
            <a:off x="3883449" y="2727262"/>
            <a:ext cx="1420027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Target setting conversations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1E8E2A-3F27-4D41-9C71-3BD45C62494A}"/>
              </a:ext>
            </a:extLst>
          </p:cNvPr>
          <p:cNvSpPr txBox="1"/>
          <p:nvPr/>
        </p:nvSpPr>
        <p:spPr>
          <a:xfrm>
            <a:off x="8431496" y="-23587"/>
            <a:ext cx="3453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Faculty attainment contribution to The Drummond Challenge  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8A3BCD7-9345-4158-A801-68FDC3927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839122"/>
            <a:ext cx="715993" cy="10127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7FA52F-D5FC-4025-8641-6C72010E1E68}"/>
              </a:ext>
            </a:extLst>
          </p:cNvPr>
          <p:cNvSpPr txBox="1"/>
          <p:nvPr/>
        </p:nvSpPr>
        <p:spPr>
          <a:xfrm>
            <a:off x="7807236" y="2827314"/>
            <a:ext cx="3901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knows its data: sets and tracks own targets for quantity &amp; quality of awards to contribute to raising whole school attainment.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B60EC7D-4E16-4832-95E1-4B1DF18D9A16}"/>
              </a:ext>
            </a:extLst>
          </p:cNvPr>
          <p:cNvSpPr txBox="1"/>
          <p:nvPr/>
        </p:nvSpPr>
        <p:spPr>
          <a:xfrm>
            <a:off x="7814473" y="4358090"/>
            <a:ext cx="3901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is aware of equity cohorts (Care Experienced and Young Carers) as well as impact of ACEs and poverty upon young people’s outcomes and can support them.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1447BAE-A84E-4E86-839B-9BD467013E04}"/>
              </a:ext>
            </a:extLst>
          </p:cNvPr>
          <p:cNvSpPr txBox="1"/>
          <p:nvPr/>
        </p:nvSpPr>
        <p:spPr>
          <a:xfrm>
            <a:off x="7814473" y="2156320"/>
            <a:ext cx="3901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has consistent high quality interventions for pupils at risk of under/ not achieving.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32244D2-5CEC-464F-B4DA-D054CB4AE60D}"/>
              </a:ext>
            </a:extLst>
          </p:cNvPr>
          <p:cNvSpPr txBox="1"/>
          <p:nvPr/>
        </p:nvSpPr>
        <p:spPr>
          <a:xfrm>
            <a:off x="7807236" y="1172336"/>
            <a:ext cx="3901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has, and models, Nurturing Big Ambitions at the heart of all it does.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56D8DF8-5D9A-43E5-A3DD-156E2F8D1294}"/>
              </a:ext>
            </a:extLst>
          </p:cNvPr>
          <p:cNvSpPr txBox="1"/>
          <p:nvPr/>
        </p:nvSpPr>
        <p:spPr>
          <a:xfrm>
            <a:off x="7095467" y="594733"/>
            <a:ext cx="5196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Leadership + high quality learning &amp; teaching + data analysis= raising attainment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4C689F7-5E08-4CA5-986A-3CF5C451D71F}"/>
              </a:ext>
            </a:extLst>
          </p:cNvPr>
          <p:cNvSpPr txBox="1"/>
          <p:nvPr/>
        </p:nvSpPr>
        <p:spPr>
          <a:xfrm>
            <a:off x="7807236" y="3727725"/>
            <a:ext cx="3901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The faculty aim is that no child leaves their classrooms with nothing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057692C-68CA-4885-B934-33B0A96F6CE2}"/>
              </a:ext>
            </a:extLst>
          </p:cNvPr>
          <p:cNvSpPr txBox="1"/>
          <p:nvPr/>
        </p:nvSpPr>
        <p:spPr>
          <a:xfrm>
            <a:off x="7814473" y="1627777"/>
            <a:ext cx="3901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gathers pupil voice regularly and makes use of the data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22C638-1DB2-477D-871C-0E80E3CC42D0}"/>
              </a:ext>
            </a:extLst>
          </p:cNvPr>
          <p:cNvSpPr txBox="1"/>
          <p:nvPr/>
        </p:nvSpPr>
        <p:spPr>
          <a:xfrm>
            <a:off x="7814473" y="5329850"/>
            <a:ext cx="3901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Faculty sets high expectations for L&amp;T; standing and meaningful agenda item; critical friend approach to sharing best practice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D937DEC-91CD-4681-A183-89C48514634B}"/>
              </a:ext>
            </a:extLst>
          </p:cNvPr>
          <p:cNvSpPr txBox="1"/>
          <p:nvPr/>
        </p:nvSpPr>
        <p:spPr>
          <a:xfrm>
            <a:off x="2311765" y="1392461"/>
            <a:ext cx="1471188" cy="1200329"/>
          </a:xfrm>
          <a:prstGeom prst="rect">
            <a:avLst/>
          </a:prstGeom>
          <a:solidFill>
            <a:srgbClr val="CC99FF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Career Education Standards introduced in all faculties by May 2020 and in BGE course plans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F7CA9D6-E4ED-4F11-833A-E4892A97DC10}"/>
              </a:ext>
            </a:extLst>
          </p:cNvPr>
          <p:cNvSpPr txBox="1"/>
          <p:nvPr/>
        </p:nvSpPr>
        <p:spPr>
          <a:xfrm>
            <a:off x="2327130" y="2706894"/>
            <a:ext cx="1471188" cy="461665"/>
          </a:xfrm>
          <a:prstGeom prst="rect">
            <a:avLst/>
          </a:prstGeom>
          <a:solidFill>
            <a:srgbClr val="CC99FF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Partnership with SDS &amp; Spartans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3CE6877-F51A-4929-90AB-250077D3BE0A}"/>
              </a:ext>
            </a:extLst>
          </p:cNvPr>
          <p:cNvSpPr txBox="1"/>
          <p:nvPr/>
        </p:nvSpPr>
        <p:spPr>
          <a:xfrm>
            <a:off x="2311765" y="3280333"/>
            <a:ext cx="1471188" cy="276999"/>
          </a:xfrm>
          <a:prstGeom prst="rect">
            <a:avLst/>
          </a:prstGeom>
          <a:solidFill>
            <a:srgbClr val="CC99FF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16+ group tracking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92ECB3-ED45-4742-8013-F228ABB0CDED}"/>
              </a:ext>
            </a:extLst>
          </p:cNvPr>
          <p:cNvSpPr txBox="1"/>
          <p:nvPr/>
        </p:nvSpPr>
        <p:spPr>
          <a:xfrm>
            <a:off x="2327130" y="3711759"/>
            <a:ext cx="1471188" cy="646331"/>
          </a:xfrm>
          <a:prstGeom prst="rect">
            <a:avLst/>
          </a:prstGeom>
          <a:solidFill>
            <a:srgbClr val="CC99FF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Faculty partnerships with business/ outside agencies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C785AE-FA9E-41E2-947F-B65C09C90A46}"/>
              </a:ext>
            </a:extLst>
          </p:cNvPr>
          <p:cNvSpPr txBox="1"/>
          <p:nvPr/>
        </p:nvSpPr>
        <p:spPr>
          <a:xfrm>
            <a:off x="2331467" y="5223257"/>
            <a:ext cx="1471188" cy="646331"/>
          </a:xfrm>
          <a:prstGeom prst="rect">
            <a:avLst/>
          </a:prstGeom>
          <a:solidFill>
            <a:srgbClr val="CC99FF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Deployment of MWOW ambassadors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6C9F678-439C-46DF-BB7F-F82B6D78D71F}"/>
              </a:ext>
            </a:extLst>
          </p:cNvPr>
          <p:cNvSpPr/>
          <p:nvPr/>
        </p:nvSpPr>
        <p:spPr>
          <a:xfrm>
            <a:off x="3884921" y="1854127"/>
            <a:ext cx="1440458" cy="276999"/>
          </a:xfrm>
          <a:prstGeom prst="rect">
            <a:avLst/>
          </a:prstGeom>
          <a:solidFill>
            <a:srgbClr val="CC99FF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Work placements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696FDBB-87F4-45E5-8683-0C5488DBEC87}"/>
              </a:ext>
            </a:extLst>
          </p:cNvPr>
          <p:cNvSpPr/>
          <p:nvPr/>
        </p:nvSpPr>
        <p:spPr>
          <a:xfrm>
            <a:off x="3875913" y="4915814"/>
            <a:ext cx="1440459" cy="83099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Teachers know ACE, CE, YC and poverty  barriers and plan to remove them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BCF89A-8588-428A-A01D-AB03764BBF90}"/>
              </a:ext>
            </a:extLst>
          </p:cNvPr>
          <p:cNvSpPr txBox="1"/>
          <p:nvPr/>
        </p:nvSpPr>
        <p:spPr>
          <a:xfrm>
            <a:off x="2327130" y="4491628"/>
            <a:ext cx="1440458" cy="461665"/>
          </a:xfrm>
          <a:prstGeom prst="rect">
            <a:avLst/>
          </a:prstGeom>
          <a:solidFill>
            <a:srgbClr val="CC99FF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Working with families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FB6F5E5-E2B8-4332-9B6A-5BCB2B28C4AD}"/>
              </a:ext>
            </a:extLst>
          </p:cNvPr>
          <p:cNvSpPr/>
          <p:nvPr/>
        </p:nvSpPr>
        <p:spPr>
          <a:xfrm>
            <a:off x="5408980" y="1640303"/>
            <a:ext cx="1440458" cy="646331"/>
          </a:xfrm>
          <a:prstGeom prst="rect">
            <a:avLst/>
          </a:prstGeom>
          <a:solidFill>
            <a:srgbClr val="CC99FF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DYW is the responsibility of all staff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F79CCB6-226E-4C8C-BA27-9BE7AC785433}"/>
              </a:ext>
            </a:extLst>
          </p:cNvPr>
          <p:cNvSpPr/>
          <p:nvPr/>
        </p:nvSpPr>
        <p:spPr>
          <a:xfrm>
            <a:off x="5420196" y="2627661"/>
            <a:ext cx="1440458" cy="276999"/>
          </a:xfrm>
          <a:prstGeom prst="rect">
            <a:avLst/>
          </a:prstGeom>
          <a:solidFill>
            <a:srgbClr val="CC99FF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STEM work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1774F55-5379-491B-8F45-DB0AB937B6F5}"/>
              </a:ext>
            </a:extLst>
          </p:cNvPr>
          <p:cNvSpPr/>
          <p:nvPr/>
        </p:nvSpPr>
        <p:spPr>
          <a:xfrm>
            <a:off x="5420196" y="3150480"/>
            <a:ext cx="1440458" cy="461665"/>
          </a:xfrm>
          <a:prstGeom prst="rect">
            <a:avLst/>
          </a:prstGeom>
          <a:solidFill>
            <a:srgbClr val="CC99FF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DEC project with primaries 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7C1EE51-4BA9-4451-B976-179AE5BA3B1B}"/>
              </a:ext>
            </a:extLst>
          </p:cNvPr>
          <p:cNvSpPr/>
          <p:nvPr/>
        </p:nvSpPr>
        <p:spPr>
          <a:xfrm>
            <a:off x="5393909" y="4024316"/>
            <a:ext cx="1440458" cy="461665"/>
          </a:xfrm>
          <a:prstGeom prst="rect">
            <a:avLst/>
          </a:prstGeom>
          <a:solidFill>
            <a:srgbClr val="CC99FF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Career Ready programme 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B221662-FD18-4FB5-A5FF-653797AD2B7E}"/>
              </a:ext>
            </a:extLst>
          </p:cNvPr>
          <p:cNvSpPr/>
          <p:nvPr/>
        </p:nvSpPr>
        <p:spPr>
          <a:xfrm>
            <a:off x="3859076" y="548566"/>
            <a:ext cx="1440458" cy="276999"/>
          </a:xfrm>
          <a:prstGeom prst="rect">
            <a:avLst/>
          </a:prstGeom>
          <a:solidFill>
            <a:srgbClr val="CC99FF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PSL 1:1 interviews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94FF32F-0775-4F4E-BD51-D5F938E90C1B}"/>
              </a:ext>
            </a:extLst>
          </p:cNvPr>
          <p:cNvSpPr/>
          <p:nvPr/>
        </p:nvSpPr>
        <p:spPr>
          <a:xfrm>
            <a:off x="5408980" y="4842183"/>
            <a:ext cx="1440458" cy="276999"/>
          </a:xfrm>
          <a:prstGeom prst="rect">
            <a:avLst/>
          </a:prstGeom>
          <a:solidFill>
            <a:srgbClr val="CC99FF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Mock interviews 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4DC27BF-8C81-43A2-8376-2A6B093EED4A}"/>
              </a:ext>
            </a:extLst>
          </p:cNvPr>
          <p:cNvSpPr/>
          <p:nvPr/>
        </p:nvSpPr>
        <p:spPr>
          <a:xfrm>
            <a:off x="5424697" y="5407938"/>
            <a:ext cx="1440458" cy="276999"/>
          </a:xfrm>
          <a:prstGeom prst="rect">
            <a:avLst/>
          </a:prstGeom>
          <a:solidFill>
            <a:srgbClr val="CC99FF"/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MCR pathways?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78445B9-7B8E-492B-AF01-842B5E24434A}"/>
              </a:ext>
            </a:extLst>
          </p:cNvPr>
          <p:cNvSpPr/>
          <p:nvPr/>
        </p:nvSpPr>
        <p:spPr>
          <a:xfrm>
            <a:off x="3859076" y="5940165"/>
            <a:ext cx="1440458" cy="276999"/>
          </a:xfrm>
          <a:prstGeom prst="rect">
            <a:avLst/>
          </a:prstGeom>
          <a:solidFill>
            <a:srgbClr val="CC99FF"/>
          </a:solidFill>
        </p:spPr>
        <p:txBody>
          <a:bodyPr wrap="square">
            <a:spAutoFit/>
          </a:bodyPr>
          <a:lstStyle/>
          <a:p>
            <a:r>
              <a:rPr lang="en-GB" sz="1200" dirty="0" err="1"/>
              <a:t>SfW</a:t>
            </a:r>
            <a:r>
              <a:rPr lang="en-GB" sz="1200" dirty="0"/>
              <a:t> &amp; NPA courses</a:t>
            </a: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CF752EC5-EDD8-43D2-9FCA-9780BEFCAB3A}"/>
              </a:ext>
            </a:extLst>
          </p:cNvPr>
          <p:cNvSpPr/>
          <p:nvPr/>
        </p:nvSpPr>
        <p:spPr>
          <a:xfrm>
            <a:off x="715992" y="6281804"/>
            <a:ext cx="112728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Specific, targeted, achievable, numeric (STAN) &amp; evaluation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5081BF-D781-4870-A2A9-4D54F1529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35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  <p:bldP spid="15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FA4937-545F-44DC-843C-30543A992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68FB-4D55-4605-86F7-EEDFCC71490F}" type="slidenum">
              <a:rPr lang="en-GB" smtClean="0"/>
              <a:t>7</a:t>
            </a:fld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5B64AB-4EB3-4786-9927-1F654EDF7769}"/>
              </a:ext>
            </a:extLst>
          </p:cNvPr>
          <p:cNvSpPr/>
          <p:nvPr/>
        </p:nvSpPr>
        <p:spPr>
          <a:xfrm>
            <a:off x="4814117" y="916012"/>
            <a:ext cx="1885877" cy="7386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1400" dirty="0"/>
              <a:t>1. Improve the quality and consistency of learning &amp; teaching 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030272F-D74D-4F1A-88E7-A39EDA80FC3B}"/>
              </a:ext>
            </a:extLst>
          </p:cNvPr>
          <p:cNvSpPr txBox="1"/>
          <p:nvPr/>
        </p:nvSpPr>
        <p:spPr>
          <a:xfrm>
            <a:off x="4814117" y="4286164"/>
            <a:ext cx="1885877" cy="7386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1400" dirty="0"/>
              <a:t>2. Improve the pace, challenge and rigour in learning from S1-S6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C2B4AA-0A0D-4E96-8EFA-F7C56623BE78}"/>
              </a:ext>
            </a:extLst>
          </p:cNvPr>
          <p:cNvSpPr/>
          <p:nvPr/>
        </p:nvSpPr>
        <p:spPr>
          <a:xfrm rot="16200000">
            <a:off x="-2489100" y="3008464"/>
            <a:ext cx="6490596" cy="9541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1" dirty="0"/>
              <a:t>RAISE ATTAINMENT</a:t>
            </a:r>
          </a:p>
          <a:p>
            <a:r>
              <a:rPr lang="en-GB" sz="1400" dirty="0"/>
              <a:t>NIF &amp; CEC priority 1: Improve attainment, particularly in literacy &amp; numeracy</a:t>
            </a:r>
          </a:p>
          <a:p>
            <a:r>
              <a:rPr lang="en-GB" sz="1400" dirty="0"/>
              <a:t>NIF &amp; CEC priority 2: Close the attainment gap between the most and least disadvantaged young people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E5E9CAD-BB6F-4A47-B67F-B47DAB30C4E9}"/>
              </a:ext>
            </a:extLst>
          </p:cNvPr>
          <p:cNvSpPr txBox="1"/>
          <p:nvPr/>
        </p:nvSpPr>
        <p:spPr>
          <a:xfrm>
            <a:off x="6779501" y="2904934"/>
            <a:ext cx="3535921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Co-ordination &amp; common focus of Learning Trios 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5FCEBCE-4140-426E-AE96-25D56E921FFA}"/>
              </a:ext>
            </a:extLst>
          </p:cNvPr>
          <p:cNvSpPr txBox="1"/>
          <p:nvPr/>
        </p:nvSpPr>
        <p:spPr>
          <a:xfrm>
            <a:off x="6779501" y="5687314"/>
            <a:ext cx="352695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Improve differentiation in every classroom, particularly for the more able 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17AC58-712A-43AB-93B1-E6786B4C78F5}"/>
              </a:ext>
            </a:extLst>
          </p:cNvPr>
          <p:cNvSpPr txBox="1"/>
          <p:nvPr/>
        </p:nvSpPr>
        <p:spPr>
          <a:xfrm>
            <a:off x="6779501" y="444374"/>
            <a:ext cx="352695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Sharing best practice ‘</a:t>
            </a:r>
            <a:r>
              <a:rPr lang="en-GB" sz="1200" dirty="0" err="1"/>
              <a:t>Swapshop</a:t>
            </a:r>
            <a:r>
              <a:rPr lang="en-GB" sz="1200" dirty="0"/>
              <a:t>’ CLPL October 22 2019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BD670AE-4821-444D-971A-050D89C2D609}"/>
              </a:ext>
            </a:extLst>
          </p:cNvPr>
          <p:cNvSpPr txBox="1"/>
          <p:nvPr/>
        </p:nvSpPr>
        <p:spPr>
          <a:xfrm>
            <a:off x="6770538" y="3967639"/>
            <a:ext cx="3535921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Improving pedagogy to improve the pace, challenge, rigour and NQ skills in the BGE  to improve NQ attainment: all learners must be NQ ready by the  end of S3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B9E198B0-7267-437F-ACF3-B061C5DB87C9}"/>
              </a:ext>
            </a:extLst>
          </p:cNvPr>
          <p:cNvSpPr txBox="1"/>
          <p:nvPr/>
        </p:nvSpPr>
        <p:spPr>
          <a:xfrm>
            <a:off x="6779501" y="1034160"/>
            <a:ext cx="3526959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Consistent implementation of literacy strategy 10 minutes reading in class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21D7F13-81A3-47BF-B2AE-21F8F5B96466}"/>
              </a:ext>
            </a:extLst>
          </p:cNvPr>
          <p:cNvSpPr txBox="1"/>
          <p:nvPr/>
        </p:nvSpPr>
        <p:spPr>
          <a:xfrm>
            <a:off x="6770539" y="1664198"/>
            <a:ext cx="3535920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Consistent implementation of Drummond’s L&amp;T vision &amp; 4 phase model including active learning &amp; </a:t>
            </a:r>
            <a:r>
              <a:rPr lang="en-GB" sz="1200" dirty="0" err="1"/>
              <a:t>AiFL</a:t>
            </a:r>
            <a:endParaRPr lang="en-GB" sz="1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172574-5032-461D-AE2C-9F179C8F76F4}"/>
              </a:ext>
            </a:extLst>
          </p:cNvPr>
          <p:cNvSpPr/>
          <p:nvPr/>
        </p:nvSpPr>
        <p:spPr>
          <a:xfrm rot="16200000">
            <a:off x="995123" y="3056374"/>
            <a:ext cx="6555641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dirty="0"/>
              <a:t>Sharing and driving best practice in </a:t>
            </a:r>
            <a:r>
              <a:rPr lang="en-GB" b="1" dirty="0">
                <a:solidFill>
                  <a:srgbClr val="C00000"/>
                </a:solidFill>
              </a:rPr>
              <a:t>Learning &amp; Teaching </a:t>
            </a:r>
            <a:r>
              <a:rPr lang="en-GB" dirty="0"/>
              <a:t>in Drummond to ensure all young people have the highest quality classroom experience.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D42E2879-1784-4F6F-82E4-2734AB374E1D}"/>
              </a:ext>
            </a:extLst>
          </p:cNvPr>
          <p:cNvSpPr txBox="1"/>
          <p:nvPr/>
        </p:nvSpPr>
        <p:spPr>
          <a:xfrm>
            <a:off x="6779501" y="3420143"/>
            <a:ext cx="3526958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Sharing best practice January 7 2020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430BA3CF-BC81-4E0E-B932-5215A74C9704}"/>
              </a:ext>
            </a:extLst>
          </p:cNvPr>
          <p:cNvSpPr txBox="1"/>
          <p:nvPr/>
        </p:nvSpPr>
        <p:spPr>
          <a:xfrm>
            <a:off x="6779501" y="2253984"/>
            <a:ext cx="3535921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Rewrite the L&amp;T policy in alignment with Edinburgh Learns L&amp;T policy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26A01B9B-559B-40C8-B928-45BF31B95B08}"/>
              </a:ext>
            </a:extLst>
          </p:cNvPr>
          <p:cNvSpPr txBox="1"/>
          <p:nvPr/>
        </p:nvSpPr>
        <p:spPr>
          <a:xfrm>
            <a:off x="6779501" y="5201741"/>
            <a:ext cx="3535921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err="1"/>
              <a:t>Mailtray</a:t>
            </a:r>
            <a:r>
              <a:rPr lang="en-GB" sz="1200" dirty="0"/>
              <a:t> treats </a:t>
            </a: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8365C557-3E97-4034-8403-714CF6CFA750}"/>
              </a:ext>
            </a:extLst>
          </p:cNvPr>
          <p:cNvSpPr txBox="1"/>
          <p:nvPr/>
        </p:nvSpPr>
        <p:spPr>
          <a:xfrm>
            <a:off x="4948635" y="75042"/>
            <a:ext cx="1294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/>
              <a:t>Primary drivers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0325F004-9CBC-4C4E-83A0-2568102FEB35}"/>
              </a:ext>
            </a:extLst>
          </p:cNvPr>
          <p:cNvSpPr txBox="1"/>
          <p:nvPr/>
        </p:nvSpPr>
        <p:spPr>
          <a:xfrm>
            <a:off x="7576817" y="62141"/>
            <a:ext cx="1484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/>
              <a:t>Secondary drivers</a:t>
            </a: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95352D7A-6B9B-426E-A487-8459D67A0DCE}"/>
              </a:ext>
            </a:extLst>
          </p:cNvPr>
          <p:cNvSpPr txBox="1"/>
          <p:nvPr/>
        </p:nvSpPr>
        <p:spPr>
          <a:xfrm>
            <a:off x="10743913" y="75042"/>
            <a:ext cx="10527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/>
              <a:t>Who &amp; how</a:t>
            </a: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C9AE6A0E-64D3-49E5-BAF3-15C97274B3BE}"/>
              </a:ext>
            </a:extLst>
          </p:cNvPr>
          <p:cNvSpPr txBox="1"/>
          <p:nvPr/>
        </p:nvSpPr>
        <p:spPr>
          <a:xfrm>
            <a:off x="164935" y="75042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rgbClr val="C00000"/>
                </a:solidFill>
              </a:rPr>
              <a:t>L&amp;T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35B4D6-06B1-4013-9421-52176B89049B}"/>
              </a:ext>
            </a:extLst>
          </p:cNvPr>
          <p:cNvSpPr/>
          <p:nvPr/>
        </p:nvSpPr>
        <p:spPr>
          <a:xfrm>
            <a:off x="1392124" y="1108313"/>
            <a:ext cx="2251838" cy="437042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>
                <a:solidFill>
                  <a:srgbClr val="C00000"/>
                </a:solidFill>
              </a:rPr>
              <a:t>The Drummond Challenge 1</a:t>
            </a:r>
          </a:p>
          <a:p>
            <a:pPr algn="ctr"/>
            <a:endParaRPr lang="en-GB" sz="1400" b="1" dirty="0"/>
          </a:p>
          <a:p>
            <a:pPr algn="ctr"/>
            <a:r>
              <a:rPr lang="en-GB" sz="1400" b="1" dirty="0">
                <a:solidFill>
                  <a:srgbClr val="C00000"/>
                </a:solidFill>
              </a:rPr>
              <a:t>To raise the attainment of all our young people</a:t>
            </a:r>
          </a:p>
          <a:p>
            <a:pPr algn="ctr"/>
            <a:r>
              <a:rPr lang="en-GB" sz="1200" dirty="0"/>
              <a:t>NIF &amp; CEC priority 1: Improve attainment, particularly in literacy &amp; numeracy</a:t>
            </a:r>
          </a:p>
          <a:p>
            <a:endParaRPr lang="en-GB" sz="1200" dirty="0"/>
          </a:p>
          <a:p>
            <a:pPr algn="ctr"/>
            <a:r>
              <a:rPr lang="en-GB" sz="1200" b="1" dirty="0"/>
              <a:t>Targets</a:t>
            </a:r>
            <a:endParaRPr lang="en-GB" sz="1200" dirty="0"/>
          </a:p>
          <a:p>
            <a:r>
              <a:rPr lang="en-GB" sz="1200" dirty="0">
                <a:solidFill>
                  <a:srgbClr val="0070C0"/>
                </a:solidFill>
              </a:rPr>
              <a:t>90%</a:t>
            </a:r>
            <a:r>
              <a:rPr lang="en-GB" sz="1200" dirty="0"/>
              <a:t> S4 achieve L4 Literacy </a:t>
            </a:r>
            <a:r>
              <a:rPr lang="en-GB" sz="1000" dirty="0">
                <a:solidFill>
                  <a:srgbClr val="FF0000"/>
                </a:solidFill>
              </a:rPr>
              <a:t>83%</a:t>
            </a:r>
          </a:p>
          <a:p>
            <a:r>
              <a:rPr lang="en-GB" sz="1200" dirty="0">
                <a:solidFill>
                  <a:srgbClr val="0070C0"/>
                </a:solidFill>
              </a:rPr>
              <a:t>65%</a:t>
            </a:r>
            <a:r>
              <a:rPr lang="en-GB" sz="1200" dirty="0"/>
              <a:t> S4 achieve L5 Literacy </a:t>
            </a:r>
            <a:r>
              <a:rPr lang="en-GB" sz="1000" dirty="0">
                <a:solidFill>
                  <a:srgbClr val="FF0000"/>
                </a:solidFill>
              </a:rPr>
              <a:t>59%</a:t>
            </a:r>
          </a:p>
          <a:p>
            <a:endParaRPr lang="en-GB" sz="1200" dirty="0"/>
          </a:p>
          <a:p>
            <a:r>
              <a:rPr lang="en-GB" sz="1200" dirty="0">
                <a:solidFill>
                  <a:srgbClr val="0070C0"/>
                </a:solidFill>
              </a:rPr>
              <a:t>82%</a:t>
            </a:r>
            <a:r>
              <a:rPr lang="en-GB" sz="1200" dirty="0"/>
              <a:t> S4 achieve L4 Numeracy </a:t>
            </a:r>
            <a:r>
              <a:rPr lang="en-GB" sz="1000" dirty="0">
                <a:solidFill>
                  <a:srgbClr val="FF0000"/>
                </a:solidFill>
              </a:rPr>
              <a:t>69%</a:t>
            </a:r>
          </a:p>
          <a:p>
            <a:r>
              <a:rPr lang="en-GB" sz="1200" dirty="0">
                <a:solidFill>
                  <a:srgbClr val="0070C0"/>
                </a:solidFill>
              </a:rPr>
              <a:t>51%</a:t>
            </a:r>
            <a:r>
              <a:rPr lang="en-GB" sz="1200" dirty="0"/>
              <a:t> S4 achieve L5 Numeracy </a:t>
            </a:r>
            <a:r>
              <a:rPr lang="en-GB" sz="1000" dirty="0">
                <a:solidFill>
                  <a:srgbClr val="FF0000"/>
                </a:solidFill>
              </a:rPr>
              <a:t>29%</a:t>
            </a:r>
          </a:p>
          <a:p>
            <a:endParaRPr lang="en-GB" sz="1200" dirty="0"/>
          </a:p>
          <a:p>
            <a:r>
              <a:rPr lang="en-GB" sz="1200" dirty="0">
                <a:solidFill>
                  <a:srgbClr val="0070C0"/>
                </a:solidFill>
              </a:rPr>
              <a:t>70% </a:t>
            </a:r>
            <a:r>
              <a:rPr lang="en-GB" sz="1200" dirty="0"/>
              <a:t>of S4 gain 5@N4  </a:t>
            </a:r>
            <a:r>
              <a:rPr lang="en-GB" sz="1200" dirty="0">
                <a:solidFill>
                  <a:srgbClr val="FF0000"/>
                </a:solidFill>
              </a:rPr>
              <a:t>59%</a:t>
            </a:r>
            <a:r>
              <a:rPr lang="en-GB" sz="1200" dirty="0"/>
              <a:t> </a:t>
            </a:r>
          </a:p>
          <a:p>
            <a:r>
              <a:rPr lang="en-GB" sz="1200" dirty="0">
                <a:solidFill>
                  <a:srgbClr val="0070C0"/>
                </a:solidFill>
              </a:rPr>
              <a:t>27% </a:t>
            </a:r>
            <a:r>
              <a:rPr lang="en-GB" sz="1200" dirty="0"/>
              <a:t>of S4 gain 7@N4 </a:t>
            </a:r>
            <a:r>
              <a:rPr lang="en-GB" sz="1200" dirty="0">
                <a:solidFill>
                  <a:srgbClr val="FF0000"/>
                </a:solidFill>
              </a:rPr>
              <a:t>17%</a:t>
            </a:r>
          </a:p>
          <a:p>
            <a:endParaRPr lang="en-GB" sz="1200" dirty="0"/>
          </a:p>
          <a:p>
            <a:r>
              <a:rPr lang="en-GB" sz="1200" dirty="0">
                <a:solidFill>
                  <a:srgbClr val="0070C0"/>
                </a:solidFill>
              </a:rPr>
              <a:t>44%</a:t>
            </a:r>
            <a:r>
              <a:rPr lang="en-GB" sz="1200" dirty="0"/>
              <a:t> of S4 gain 5@L5 A-D </a:t>
            </a:r>
            <a:r>
              <a:rPr lang="en-GB" sz="1200" dirty="0">
                <a:solidFill>
                  <a:srgbClr val="FF0000"/>
                </a:solidFill>
              </a:rPr>
              <a:t>21%</a:t>
            </a:r>
            <a:r>
              <a:rPr lang="en-GB" sz="1200" dirty="0">
                <a:solidFill>
                  <a:srgbClr val="0070C0"/>
                </a:solidFill>
              </a:rPr>
              <a:t> </a:t>
            </a:r>
          </a:p>
          <a:p>
            <a:r>
              <a:rPr lang="en-GB" sz="1200" dirty="0">
                <a:solidFill>
                  <a:srgbClr val="0070C0"/>
                </a:solidFill>
              </a:rPr>
              <a:t>16% </a:t>
            </a:r>
            <a:r>
              <a:rPr lang="en-GB" sz="1200" dirty="0"/>
              <a:t>of S4 gain 7@L5 A-D </a:t>
            </a:r>
            <a:r>
              <a:rPr lang="en-GB" sz="1200" dirty="0">
                <a:solidFill>
                  <a:srgbClr val="FF0000"/>
                </a:solidFill>
              </a:rPr>
              <a:t>9%</a:t>
            </a:r>
          </a:p>
          <a:p>
            <a:endParaRPr lang="en-GB" sz="12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342B9B-1729-4136-860D-C2CC80ACC48B}"/>
              </a:ext>
            </a:extLst>
          </p:cNvPr>
          <p:cNvSpPr/>
          <p:nvPr/>
        </p:nvSpPr>
        <p:spPr>
          <a:xfrm>
            <a:off x="10513549" y="444374"/>
            <a:ext cx="1513516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800" dirty="0"/>
              <a:t>LT&amp;A SIG to lead </a:t>
            </a:r>
            <a:r>
              <a:rPr lang="en-GB" sz="800" dirty="0" err="1"/>
              <a:t>Swapshop</a:t>
            </a:r>
            <a:r>
              <a:rPr lang="en-GB" sz="800" dirty="0"/>
              <a:t> 22/10/19. Time given on Inset to Faculties to develop strategies.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78F6EA-DACC-4A77-9B76-B2AD1AC6FBC7}"/>
              </a:ext>
            </a:extLst>
          </p:cNvPr>
          <p:cNvSpPr/>
          <p:nvPr/>
        </p:nvSpPr>
        <p:spPr>
          <a:xfrm>
            <a:off x="10513549" y="1664198"/>
            <a:ext cx="1513516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800" dirty="0"/>
              <a:t>QA by CL and SLT.</a:t>
            </a:r>
          </a:p>
          <a:p>
            <a:pPr algn="just"/>
            <a:r>
              <a:rPr lang="en-GB" sz="800" dirty="0"/>
              <a:t>L&amp;T SIG Links to Faculties outlined in Minutes of L&amp;T Meeting of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85085D-B71F-47F0-BA61-455DA3814323}"/>
              </a:ext>
            </a:extLst>
          </p:cNvPr>
          <p:cNvSpPr/>
          <p:nvPr/>
        </p:nvSpPr>
        <p:spPr>
          <a:xfrm>
            <a:off x="10513549" y="1157270"/>
            <a:ext cx="1513516" cy="21544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800" dirty="0"/>
              <a:t>Andrea Wallace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B941A5-A4F2-4023-B1AA-00105D71461F}"/>
              </a:ext>
            </a:extLst>
          </p:cNvPr>
          <p:cNvSpPr/>
          <p:nvPr/>
        </p:nvSpPr>
        <p:spPr>
          <a:xfrm>
            <a:off x="10513549" y="2371180"/>
            <a:ext cx="1513516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800" dirty="0"/>
              <a:t>LT&amp;A SIG to write in consultation with staff.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C0A09D4-AB08-43A8-B57A-62F9ECBDE764}"/>
              </a:ext>
            </a:extLst>
          </p:cNvPr>
          <p:cNvSpPr/>
          <p:nvPr/>
        </p:nvSpPr>
        <p:spPr>
          <a:xfrm>
            <a:off x="10513549" y="2874156"/>
            <a:ext cx="1513516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800" dirty="0"/>
              <a:t>LT&amp;A SIG to create professional dialogue trios and share at 29</a:t>
            </a:r>
            <a:r>
              <a:rPr lang="en-GB" sz="800" baseline="30000" dirty="0"/>
              <a:t>th</a:t>
            </a:r>
            <a:r>
              <a:rPr lang="en-GB" sz="800" dirty="0"/>
              <a:t> Nov CAT.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F11DBFD-70C9-4C8E-BB69-BD400262C9DF}"/>
              </a:ext>
            </a:extLst>
          </p:cNvPr>
          <p:cNvSpPr/>
          <p:nvPr/>
        </p:nvSpPr>
        <p:spPr>
          <a:xfrm>
            <a:off x="10513549" y="3425909"/>
            <a:ext cx="1513516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800" dirty="0"/>
              <a:t>LT&amp;A SIG to lead “Silent Debate”.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AEC59A-C3F5-44F6-99BF-97945E5E515E}"/>
              </a:ext>
            </a:extLst>
          </p:cNvPr>
          <p:cNvSpPr/>
          <p:nvPr/>
        </p:nvSpPr>
        <p:spPr>
          <a:xfrm>
            <a:off x="10513549" y="4261303"/>
            <a:ext cx="1513516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800" dirty="0"/>
              <a:t>CLs, key feature on Faculty Agendas.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C3CB49B-902D-4158-8039-23AF07BE5A8C}"/>
              </a:ext>
            </a:extLst>
          </p:cNvPr>
          <p:cNvSpPr/>
          <p:nvPr/>
        </p:nvSpPr>
        <p:spPr>
          <a:xfrm>
            <a:off x="10513549" y="5201741"/>
            <a:ext cx="1513516" cy="21544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800"/>
              <a:t>LT&amp;A SIG </a:t>
            </a:r>
            <a:r>
              <a:rPr lang="en-GB" sz="800" dirty="0"/>
              <a:t>November 2019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0B5004E-C4CB-490B-84F2-C34B9D58A974}"/>
              </a:ext>
            </a:extLst>
          </p:cNvPr>
          <p:cNvSpPr/>
          <p:nvPr/>
        </p:nvSpPr>
        <p:spPr>
          <a:xfrm>
            <a:off x="10513549" y="5803625"/>
            <a:ext cx="1513516" cy="21544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800" dirty="0"/>
              <a:t>All faculties, led by CL</a:t>
            </a:r>
          </a:p>
        </p:txBody>
      </p:sp>
    </p:spTree>
    <p:extLst>
      <p:ext uri="{BB962C8B-B14F-4D97-AF65-F5344CB8AC3E}">
        <p14:creationId xmlns:p14="http://schemas.microsoft.com/office/powerpoint/2010/main" val="2924795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4143</TotalTime>
  <Words>2576</Words>
  <Application>Microsoft Office PowerPoint</Application>
  <PresentationFormat>Widescreen</PresentationFormat>
  <Paragraphs>335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Jodie Hannan</dc:creator>
  <cp:lastModifiedBy>Jodie Hannan</cp:lastModifiedBy>
  <cp:revision>87</cp:revision>
  <cp:lastPrinted>2019-09-11T12:19:02Z</cp:lastPrinted>
  <dcterms:created xsi:type="dcterms:W3CDTF">2019-08-07T12:59:03Z</dcterms:created>
  <dcterms:modified xsi:type="dcterms:W3CDTF">2020-01-10T10:30:21Z</dcterms:modified>
</cp:coreProperties>
</file>