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FD9A-FF2E-454F-9532-C79CBB93C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7C26A4-A668-4102-81B2-13577DE37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7AA98-4408-46CF-B8AA-6F8CC5120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07372-8AFE-4281-B7D7-D202F33DD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621A2-FE24-4169-B49F-D78ACCC5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94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7F48F-7027-48A5-B23B-1B0558AF1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95E9A-3C6C-4F57-95B7-B00F1A6E8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A332A-2311-408D-AB7A-47A192EFD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5BA2F-CA5C-4E3F-BBB2-D2A0A663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CAA5D-9B82-435B-8461-957505D18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60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5E1B5-A0BF-4C75-87BA-17CFDE669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A5F50D-9370-4BD6-9314-C6FCE3729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4B872-A282-47DD-9A67-5C6BF403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6D561-57EA-4EC0-BBE3-5A1D4DEC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C3C24-B8E6-4601-8565-C5198F610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568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6E20-2B12-4483-9C05-11B6A7FD5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E22A6-17EE-4D29-B038-087B675472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725A22-FF33-497C-9B1A-1AE388CA8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D7E44-579A-421D-A38C-2D31BD4B6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BEB94E-904B-4DA9-97D8-8ABED96D5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DFF44-4D4B-4E4C-A6C8-93063B87F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356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17E68-1288-4ACF-9393-D3CFBE0EB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72D3B-22D4-4EFB-9396-46BC86FB6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362707-7A93-48A8-B254-0750BE5D8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320851-783B-482E-90D4-4997144CE0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DE2BC3-C61E-497E-872B-5E663ED4BC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7DA555-8095-4128-8E16-6E9C5D4FA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DB9680-1E1E-4565-A4A0-3780F479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ECDC85-B522-4465-A4A8-E2D10CA2C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09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AE011-5FF8-47CB-AFA3-16262E4B8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56FDB-C661-4912-96AE-D6E512555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9FBBFE-8635-4563-AADB-FAED85B5F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C11985-EC05-497E-82FF-630CEB694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84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9FAFBD-11D6-4FD2-A815-57D7DBB70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98425E-2A5C-4D2A-B0F2-AB96049B6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C6C13-7405-4393-9A10-DF46BE45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029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39FB2-57DB-445C-91CB-4901CD136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A9C14-11CA-4A28-9501-19B853233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A8582-20DE-4AE2-BC47-079F0D073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D96DD9-8E85-4011-92AC-6D9D65520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C8010-65B1-4B91-B355-230796071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0C739-3CFC-4783-A6E0-2CE944DC4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40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E61E9-067D-42B8-A409-82F8ADD7D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CF5452-F867-428F-BDDD-BC3C4C10F5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C5DFD-83C3-4CA4-BD97-5FB940A9D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CD0AE-F53F-4D87-AE9F-C28844AF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1E85A3-676E-4005-8CC9-98132721D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161A7-2023-438F-B9A0-7905D17E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792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5BDC5-6066-445D-9283-5B2A4068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9E17E-3BD1-43C0-96D4-576A49314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50117-0F53-483B-8ED3-BFF25AD83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56B07-A2FC-4E32-AB72-8700582E3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22698-7DA4-4FE1-B6DC-368FE8C4F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26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79E2B9-211F-4EE4-B839-FF5B5343C7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53A5D8-2017-4872-94B5-4AF20FB3E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11E83-EA3D-4EB2-A49A-41E1E8448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D9B4B-59D9-400B-9E7E-4D55EEC58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0BB83-BD5D-4DB9-9652-5D9B3778A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763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B474FB-E018-4688-8EEA-59898D903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97CCF-76BE-4AF6-8DB4-72BC81B7B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A53A3-A7E0-485B-94C3-E758B8B0BF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FABCF-F9DD-4E5E-8A7B-FE037617C310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B9A92-CCDD-479B-A1FF-25B4F3B47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FE265-8993-4EA2-9BD9-9225CCDB4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EC05B-38B4-4A04-AFA9-D59D656CB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85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5B64AB-4EB3-4786-9927-1F654EDF7769}"/>
              </a:ext>
            </a:extLst>
          </p:cNvPr>
          <p:cNvSpPr/>
          <p:nvPr/>
        </p:nvSpPr>
        <p:spPr>
          <a:xfrm>
            <a:off x="4723827" y="859494"/>
            <a:ext cx="1885877" cy="7386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1400" dirty="0"/>
              <a:t>1. Improve the quality and consistency of learning &amp; teaching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30272F-D74D-4F1A-88E7-A39EDA80FC3B}"/>
              </a:ext>
            </a:extLst>
          </p:cNvPr>
          <p:cNvSpPr txBox="1"/>
          <p:nvPr/>
        </p:nvSpPr>
        <p:spPr>
          <a:xfrm>
            <a:off x="4723827" y="4229646"/>
            <a:ext cx="1885877" cy="7386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400" dirty="0"/>
              <a:t>2. Improve the pace, challenge and rigour in learning from S1-S6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C2B4AA-0A0D-4E96-8EFA-F7C56623BE78}"/>
              </a:ext>
            </a:extLst>
          </p:cNvPr>
          <p:cNvSpPr/>
          <p:nvPr/>
        </p:nvSpPr>
        <p:spPr>
          <a:xfrm rot="16200000">
            <a:off x="-2579390" y="2951946"/>
            <a:ext cx="6490596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400" b="1" dirty="0"/>
              <a:t>RAISE ATTAINMENT</a:t>
            </a:r>
          </a:p>
          <a:p>
            <a:r>
              <a:rPr lang="en-GB" sz="1400" dirty="0"/>
              <a:t>NIF &amp; CEC priority 1: Improve attainment, particularly in literacy &amp; numeracy</a:t>
            </a:r>
          </a:p>
          <a:p>
            <a:r>
              <a:rPr lang="en-GB" sz="1400" dirty="0"/>
              <a:t>NIF &amp; CEC priority 2: Close the attainment gap between the most and least disadvantaged young people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5E9CAD-BB6F-4A47-B67F-B47DAB30C4E9}"/>
              </a:ext>
            </a:extLst>
          </p:cNvPr>
          <p:cNvSpPr txBox="1"/>
          <p:nvPr/>
        </p:nvSpPr>
        <p:spPr>
          <a:xfrm>
            <a:off x="6689211" y="2848416"/>
            <a:ext cx="3535921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Co-ordination &amp; common focus of Learning Trios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FCEBCE-4140-426E-AE96-25D56E921FFA}"/>
              </a:ext>
            </a:extLst>
          </p:cNvPr>
          <p:cNvSpPr txBox="1"/>
          <p:nvPr/>
        </p:nvSpPr>
        <p:spPr>
          <a:xfrm>
            <a:off x="6689211" y="5630796"/>
            <a:ext cx="35269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Improve differentiation in every classroom, particularly for the more able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17AC58-712A-43AB-93B1-E6786B4C78F5}"/>
              </a:ext>
            </a:extLst>
          </p:cNvPr>
          <p:cNvSpPr txBox="1"/>
          <p:nvPr/>
        </p:nvSpPr>
        <p:spPr>
          <a:xfrm>
            <a:off x="6689211" y="387856"/>
            <a:ext cx="352695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Sharing best practice ‘</a:t>
            </a:r>
            <a:r>
              <a:rPr lang="en-GB" sz="1200" dirty="0" err="1"/>
              <a:t>Swapshop</a:t>
            </a:r>
            <a:r>
              <a:rPr lang="en-GB" sz="1200" dirty="0"/>
              <a:t>’ CLPL October 22 2019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D670AE-4821-444D-971A-050D89C2D609}"/>
              </a:ext>
            </a:extLst>
          </p:cNvPr>
          <p:cNvSpPr txBox="1"/>
          <p:nvPr/>
        </p:nvSpPr>
        <p:spPr>
          <a:xfrm>
            <a:off x="6680248" y="3911121"/>
            <a:ext cx="3535921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Improving pedagogy to improve the pace, challenge, rigour and NQ skills in the BGE  to improve NQ attainment: all learners must be NQ ready by the  end of S3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E198B0-7267-437F-ACF3-B061C5DB87C9}"/>
              </a:ext>
            </a:extLst>
          </p:cNvPr>
          <p:cNvSpPr txBox="1"/>
          <p:nvPr/>
        </p:nvSpPr>
        <p:spPr>
          <a:xfrm>
            <a:off x="6689211" y="977642"/>
            <a:ext cx="3526959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Consistent implementation of literacy strategy 10 minutes reading in class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1D7F13-81A3-47BF-B2AE-21F8F5B96466}"/>
              </a:ext>
            </a:extLst>
          </p:cNvPr>
          <p:cNvSpPr txBox="1"/>
          <p:nvPr/>
        </p:nvSpPr>
        <p:spPr>
          <a:xfrm>
            <a:off x="6680249" y="1607680"/>
            <a:ext cx="353592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Consistent implementation of Drummond’s L&amp;T vision &amp; 4 phase model including active learning &amp; </a:t>
            </a:r>
            <a:r>
              <a:rPr lang="en-GB" sz="1200" dirty="0" err="1"/>
              <a:t>AiFL</a:t>
            </a:r>
            <a:endParaRPr lang="en-GB" sz="1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172574-5032-461D-AE2C-9F179C8F76F4}"/>
              </a:ext>
            </a:extLst>
          </p:cNvPr>
          <p:cNvSpPr/>
          <p:nvPr/>
        </p:nvSpPr>
        <p:spPr>
          <a:xfrm rot="16200000">
            <a:off x="904833" y="2999856"/>
            <a:ext cx="6555641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dirty="0"/>
              <a:t>Sharing and driving best practice in </a:t>
            </a:r>
            <a:r>
              <a:rPr lang="en-GB" b="1" dirty="0">
                <a:solidFill>
                  <a:srgbClr val="C00000"/>
                </a:solidFill>
              </a:rPr>
              <a:t>Learning &amp; Teaching </a:t>
            </a:r>
            <a:r>
              <a:rPr lang="en-GB" dirty="0"/>
              <a:t>in Drummond to ensure all young people have the highest quality classroom experience.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2E2879-1784-4F6F-82E4-2734AB374E1D}"/>
              </a:ext>
            </a:extLst>
          </p:cNvPr>
          <p:cNvSpPr txBox="1"/>
          <p:nvPr/>
        </p:nvSpPr>
        <p:spPr>
          <a:xfrm>
            <a:off x="6689211" y="3363625"/>
            <a:ext cx="3526958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Sharing best practice January 7 2020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0BA3CF-BC81-4E0E-B932-5215A74C9704}"/>
              </a:ext>
            </a:extLst>
          </p:cNvPr>
          <p:cNvSpPr txBox="1"/>
          <p:nvPr/>
        </p:nvSpPr>
        <p:spPr>
          <a:xfrm>
            <a:off x="6689211" y="2197466"/>
            <a:ext cx="3535921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Rewrite the L&amp;T policy in alignment with Edinburgh Learns L&amp;T policy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A01B9B-559B-40C8-B928-45BF31B95B08}"/>
              </a:ext>
            </a:extLst>
          </p:cNvPr>
          <p:cNvSpPr txBox="1"/>
          <p:nvPr/>
        </p:nvSpPr>
        <p:spPr>
          <a:xfrm>
            <a:off x="6689211" y="5145223"/>
            <a:ext cx="3535921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 err="1"/>
              <a:t>Mailtray</a:t>
            </a:r>
            <a:r>
              <a:rPr lang="en-GB" sz="1200" dirty="0"/>
              <a:t> treats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65C557-3E97-4034-8403-714CF6CFA750}"/>
              </a:ext>
            </a:extLst>
          </p:cNvPr>
          <p:cNvSpPr txBox="1"/>
          <p:nvPr/>
        </p:nvSpPr>
        <p:spPr>
          <a:xfrm>
            <a:off x="4858345" y="18524"/>
            <a:ext cx="1294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Primary drivers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25F004-9CBC-4C4E-83A0-2568102FEB35}"/>
              </a:ext>
            </a:extLst>
          </p:cNvPr>
          <p:cNvSpPr txBox="1"/>
          <p:nvPr/>
        </p:nvSpPr>
        <p:spPr>
          <a:xfrm>
            <a:off x="7486527" y="5623"/>
            <a:ext cx="1484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Secondary drivers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352D7A-6B9B-426E-A487-8459D67A0DCE}"/>
              </a:ext>
            </a:extLst>
          </p:cNvPr>
          <p:cNvSpPr txBox="1"/>
          <p:nvPr/>
        </p:nvSpPr>
        <p:spPr>
          <a:xfrm>
            <a:off x="10653623" y="18524"/>
            <a:ext cx="1052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Who &amp; how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AE6A0E-64D3-49E5-BAF3-15C97274B3BE}"/>
              </a:ext>
            </a:extLst>
          </p:cNvPr>
          <p:cNvSpPr txBox="1"/>
          <p:nvPr/>
        </p:nvSpPr>
        <p:spPr>
          <a:xfrm>
            <a:off x="74645" y="1852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L&amp;T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35B4D6-06B1-4013-9421-52176B89049B}"/>
              </a:ext>
            </a:extLst>
          </p:cNvPr>
          <p:cNvSpPr/>
          <p:nvPr/>
        </p:nvSpPr>
        <p:spPr>
          <a:xfrm>
            <a:off x="1301834" y="1051795"/>
            <a:ext cx="2251838" cy="437042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rgbClr val="C00000"/>
                </a:solidFill>
              </a:rPr>
              <a:t>The Drummond Challenge 1</a:t>
            </a:r>
          </a:p>
          <a:p>
            <a:pPr algn="ctr"/>
            <a:endParaRPr lang="en-GB" sz="1400" b="1" dirty="0"/>
          </a:p>
          <a:p>
            <a:pPr algn="ctr"/>
            <a:r>
              <a:rPr lang="en-GB" sz="1400" b="1" dirty="0">
                <a:solidFill>
                  <a:srgbClr val="C00000"/>
                </a:solidFill>
              </a:rPr>
              <a:t>To raise the attainment of all our young people</a:t>
            </a:r>
          </a:p>
          <a:p>
            <a:pPr algn="ctr"/>
            <a:r>
              <a:rPr lang="en-GB" sz="1200" dirty="0"/>
              <a:t>NIF &amp; CEC priority 1: Improve attainment, particularly in literacy &amp; numeracy</a:t>
            </a:r>
          </a:p>
          <a:p>
            <a:endParaRPr lang="en-GB" sz="1200" dirty="0"/>
          </a:p>
          <a:p>
            <a:pPr algn="ctr"/>
            <a:r>
              <a:rPr lang="en-GB" sz="1200" b="1" dirty="0"/>
              <a:t>Targets</a:t>
            </a:r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90%</a:t>
            </a:r>
            <a:r>
              <a:rPr lang="en-GB" sz="1200" dirty="0"/>
              <a:t> S4 achieve L4 Literacy </a:t>
            </a:r>
            <a:r>
              <a:rPr lang="en-GB" sz="1000" dirty="0">
                <a:solidFill>
                  <a:srgbClr val="FF0000"/>
                </a:solidFill>
              </a:rPr>
              <a:t>83%</a:t>
            </a:r>
          </a:p>
          <a:p>
            <a:r>
              <a:rPr lang="en-GB" sz="1200" dirty="0">
                <a:solidFill>
                  <a:srgbClr val="0070C0"/>
                </a:solidFill>
              </a:rPr>
              <a:t>65%</a:t>
            </a:r>
            <a:r>
              <a:rPr lang="en-GB" sz="1200" dirty="0"/>
              <a:t> S4 achieve L5 Literacy </a:t>
            </a:r>
            <a:r>
              <a:rPr lang="en-GB" sz="1000" dirty="0">
                <a:solidFill>
                  <a:srgbClr val="FF0000"/>
                </a:solidFill>
              </a:rPr>
              <a:t>59%</a:t>
            </a:r>
          </a:p>
          <a:p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82%</a:t>
            </a:r>
            <a:r>
              <a:rPr lang="en-GB" sz="1200" dirty="0"/>
              <a:t> S4 achieve L4 Numeracy </a:t>
            </a:r>
            <a:r>
              <a:rPr lang="en-GB" sz="1000" dirty="0">
                <a:solidFill>
                  <a:srgbClr val="FF0000"/>
                </a:solidFill>
              </a:rPr>
              <a:t>69%</a:t>
            </a:r>
          </a:p>
          <a:p>
            <a:r>
              <a:rPr lang="en-GB" sz="1200" dirty="0">
                <a:solidFill>
                  <a:srgbClr val="0070C0"/>
                </a:solidFill>
              </a:rPr>
              <a:t>51%</a:t>
            </a:r>
            <a:r>
              <a:rPr lang="en-GB" sz="1200" dirty="0"/>
              <a:t> S4 achieve L5 Numeracy </a:t>
            </a:r>
            <a:r>
              <a:rPr lang="en-GB" sz="1000" dirty="0">
                <a:solidFill>
                  <a:srgbClr val="FF0000"/>
                </a:solidFill>
              </a:rPr>
              <a:t>29%</a:t>
            </a:r>
          </a:p>
          <a:p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70% </a:t>
            </a:r>
            <a:r>
              <a:rPr lang="en-GB" sz="1200" dirty="0"/>
              <a:t>of S4 gain 5@N4  </a:t>
            </a:r>
            <a:r>
              <a:rPr lang="en-GB" sz="1200" dirty="0">
                <a:solidFill>
                  <a:srgbClr val="FF0000"/>
                </a:solidFill>
              </a:rPr>
              <a:t>59%</a:t>
            </a:r>
            <a:r>
              <a:rPr lang="en-GB" sz="1200" dirty="0"/>
              <a:t> </a:t>
            </a:r>
          </a:p>
          <a:p>
            <a:r>
              <a:rPr lang="en-GB" sz="1200" dirty="0">
                <a:solidFill>
                  <a:srgbClr val="0070C0"/>
                </a:solidFill>
              </a:rPr>
              <a:t>27% </a:t>
            </a:r>
            <a:r>
              <a:rPr lang="en-GB" sz="1200" dirty="0"/>
              <a:t>of S4 gain 7@N4 </a:t>
            </a:r>
            <a:r>
              <a:rPr lang="en-GB" sz="1200" dirty="0">
                <a:solidFill>
                  <a:srgbClr val="FF0000"/>
                </a:solidFill>
              </a:rPr>
              <a:t>17%</a:t>
            </a:r>
          </a:p>
          <a:p>
            <a:endParaRPr lang="en-GB" sz="1200" dirty="0"/>
          </a:p>
          <a:p>
            <a:r>
              <a:rPr lang="en-GB" sz="1200" dirty="0">
                <a:solidFill>
                  <a:srgbClr val="0070C0"/>
                </a:solidFill>
              </a:rPr>
              <a:t>44%</a:t>
            </a:r>
            <a:r>
              <a:rPr lang="en-GB" sz="1200" dirty="0"/>
              <a:t> of S4 gain 5@L5 A-D </a:t>
            </a:r>
            <a:r>
              <a:rPr lang="en-GB" sz="1200" dirty="0">
                <a:solidFill>
                  <a:srgbClr val="FF0000"/>
                </a:solidFill>
              </a:rPr>
              <a:t>21%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</a:p>
          <a:p>
            <a:r>
              <a:rPr lang="en-GB" sz="1200" dirty="0">
                <a:solidFill>
                  <a:srgbClr val="0070C0"/>
                </a:solidFill>
              </a:rPr>
              <a:t>16% </a:t>
            </a:r>
            <a:r>
              <a:rPr lang="en-GB" sz="1200" dirty="0"/>
              <a:t>of S4 gain 7@L5 A-D </a:t>
            </a:r>
            <a:r>
              <a:rPr lang="en-GB" sz="1200" dirty="0">
                <a:solidFill>
                  <a:srgbClr val="FF0000"/>
                </a:solidFill>
              </a:rPr>
              <a:t>9%</a:t>
            </a:r>
          </a:p>
          <a:p>
            <a:endParaRPr lang="en-GB" sz="12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342B9B-1729-4136-860D-C2CC80ACC48B}"/>
              </a:ext>
            </a:extLst>
          </p:cNvPr>
          <p:cNvSpPr/>
          <p:nvPr/>
        </p:nvSpPr>
        <p:spPr>
          <a:xfrm>
            <a:off x="10423259" y="387856"/>
            <a:ext cx="1513516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800" dirty="0"/>
              <a:t>LT&amp;A SIG to lead </a:t>
            </a:r>
            <a:r>
              <a:rPr lang="en-GB" sz="800" dirty="0" err="1"/>
              <a:t>Swapshop</a:t>
            </a:r>
            <a:r>
              <a:rPr lang="en-GB" sz="800" dirty="0"/>
              <a:t> 22/10/19. Time given on Inset to Faculties to develop strategies.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78F6EA-DACC-4A77-9B76-B2AD1AC6FBC7}"/>
              </a:ext>
            </a:extLst>
          </p:cNvPr>
          <p:cNvSpPr/>
          <p:nvPr/>
        </p:nvSpPr>
        <p:spPr>
          <a:xfrm>
            <a:off x="10423259" y="1607680"/>
            <a:ext cx="1513516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800" dirty="0"/>
              <a:t>QA by CL and SLT.</a:t>
            </a:r>
          </a:p>
          <a:p>
            <a:pPr algn="just"/>
            <a:r>
              <a:rPr lang="en-GB" sz="800" dirty="0"/>
              <a:t>L&amp;T SIG Links to Faculties outlined in Minutes of L&amp;T Meeting of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85085D-B71F-47F0-BA61-455DA3814323}"/>
              </a:ext>
            </a:extLst>
          </p:cNvPr>
          <p:cNvSpPr/>
          <p:nvPr/>
        </p:nvSpPr>
        <p:spPr>
          <a:xfrm>
            <a:off x="10423259" y="1100752"/>
            <a:ext cx="1513516" cy="2154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800" dirty="0"/>
              <a:t>Andrea Wallace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B941A5-A4F2-4023-B1AA-00105D71461F}"/>
              </a:ext>
            </a:extLst>
          </p:cNvPr>
          <p:cNvSpPr/>
          <p:nvPr/>
        </p:nvSpPr>
        <p:spPr>
          <a:xfrm>
            <a:off x="10423259" y="2314662"/>
            <a:ext cx="1513516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800" dirty="0"/>
              <a:t>LT&amp;A SIG to write in consultation with staff.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0A09D4-AB08-43A8-B57A-62F9ECBDE764}"/>
              </a:ext>
            </a:extLst>
          </p:cNvPr>
          <p:cNvSpPr/>
          <p:nvPr/>
        </p:nvSpPr>
        <p:spPr>
          <a:xfrm>
            <a:off x="10423259" y="2817638"/>
            <a:ext cx="1513516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800" dirty="0"/>
              <a:t>LT&amp;A SIG to create professional dialogue trios and share at 29</a:t>
            </a:r>
            <a:r>
              <a:rPr lang="en-GB" sz="800" baseline="30000" dirty="0"/>
              <a:t>th</a:t>
            </a:r>
            <a:r>
              <a:rPr lang="en-GB" sz="800" dirty="0"/>
              <a:t> Nov CAT.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11DBFD-70C9-4C8E-BB69-BD400262C9DF}"/>
              </a:ext>
            </a:extLst>
          </p:cNvPr>
          <p:cNvSpPr/>
          <p:nvPr/>
        </p:nvSpPr>
        <p:spPr>
          <a:xfrm>
            <a:off x="10423259" y="3369391"/>
            <a:ext cx="1513516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800" dirty="0"/>
              <a:t>LT&amp;A SIG to lead “Silent Debate”.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AEC59A-C3F5-44F6-99BF-97945E5E515E}"/>
              </a:ext>
            </a:extLst>
          </p:cNvPr>
          <p:cNvSpPr/>
          <p:nvPr/>
        </p:nvSpPr>
        <p:spPr>
          <a:xfrm>
            <a:off x="10423259" y="4204785"/>
            <a:ext cx="1513516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800" dirty="0"/>
              <a:t>CLs, key feature on Faculty Agendas.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C3CB49B-902D-4158-8039-23AF07BE5A8C}"/>
              </a:ext>
            </a:extLst>
          </p:cNvPr>
          <p:cNvSpPr/>
          <p:nvPr/>
        </p:nvSpPr>
        <p:spPr>
          <a:xfrm>
            <a:off x="10423259" y="5145223"/>
            <a:ext cx="1513516" cy="2154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800"/>
              <a:t>LT&amp;A SIG </a:t>
            </a:r>
            <a:r>
              <a:rPr lang="en-GB" sz="800" dirty="0"/>
              <a:t>November 2019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0B5004E-C4CB-490B-84F2-C34B9D58A974}"/>
              </a:ext>
            </a:extLst>
          </p:cNvPr>
          <p:cNvSpPr/>
          <p:nvPr/>
        </p:nvSpPr>
        <p:spPr>
          <a:xfrm>
            <a:off x="10423259" y="5747107"/>
            <a:ext cx="1513516" cy="2154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800" dirty="0"/>
              <a:t>All faculties, led by CL</a:t>
            </a:r>
          </a:p>
        </p:txBody>
      </p:sp>
    </p:spTree>
    <p:extLst>
      <p:ext uri="{BB962C8B-B14F-4D97-AF65-F5344CB8AC3E}">
        <p14:creationId xmlns:p14="http://schemas.microsoft.com/office/powerpoint/2010/main" val="1063794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403</Words>
  <Application>Microsoft Office PowerPoint</Application>
  <PresentationFormat>Widescreen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Jodie Hannan</dc:creator>
  <cp:lastModifiedBy>Alison Munro</cp:lastModifiedBy>
  <cp:revision>7</cp:revision>
  <dcterms:created xsi:type="dcterms:W3CDTF">2019-09-10T14:04:49Z</dcterms:created>
  <dcterms:modified xsi:type="dcterms:W3CDTF">2020-02-19T09:00:29Z</dcterms:modified>
</cp:coreProperties>
</file>